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618" r:id="rId8"/>
    <p:sldId id="259" r:id="rId9"/>
    <p:sldId id="262" r:id="rId10"/>
    <p:sldId id="263" r:id="rId11"/>
    <p:sldId id="261" r:id="rId12"/>
    <p:sldId id="275" r:id="rId13"/>
    <p:sldId id="260" r:id="rId14"/>
    <p:sldId id="276" r:id="rId15"/>
    <p:sldId id="264" r:id="rId16"/>
    <p:sldId id="620" r:id="rId17"/>
    <p:sldId id="265" r:id="rId18"/>
    <p:sldId id="266" r:id="rId19"/>
    <p:sldId id="267" r:id="rId20"/>
    <p:sldId id="268" r:id="rId21"/>
    <p:sldId id="273" r:id="rId22"/>
    <p:sldId id="269" r:id="rId23"/>
    <p:sldId id="270" r:id="rId24"/>
    <p:sldId id="271" r:id="rId25"/>
    <p:sldId id="272" r:id="rId26"/>
    <p:sldId id="274" r:id="rId27"/>
    <p:sldId id="619" r:id="rId28"/>
  </p:sldIdLst>
  <p:sldSz cx="9144000" cy="5143500" type="screen16x9"/>
  <p:notesSz cx="6858000" cy="9144000"/>
  <p:defaultTextStyle>
    <a:lvl1pPr marL="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C"/>
    <a:srgbClr val="DAEBF7"/>
    <a:srgbClr val="94E0FB"/>
    <a:srgbClr val="4D637E"/>
    <a:srgbClr val="0078D7"/>
    <a:srgbClr val="EEEEEE"/>
    <a:srgbClr val="0D75BC"/>
    <a:srgbClr val="DAE4F2"/>
    <a:srgbClr val="272727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21485-EC2A-4B8B-BB4D-5B1F7E7E67F0}" v="34" dt="2023-10-24T17:13:55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327" autoAdjust="0"/>
  </p:normalViewPr>
  <p:slideViewPr>
    <p:cSldViewPr>
      <p:cViewPr varScale="1">
        <p:scale>
          <a:sx n="146" d="100"/>
          <a:sy n="146" d="100"/>
        </p:scale>
        <p:origin x="67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32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60D2277-C278-3C4B-AC19-E2B79F399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9C0B4C-5883-F440-AB12-23977E5D0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25C06-C4A9-4446-9668-5DA3EBC98BA4}" type="datetimeFigureOut">
              <a:rPr lang="es-ES" smtClean="0"/>
              <a:t>16/05/2024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DE4407-0D98-2442-9DD7-89C2418A4E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119D0D-BA2C-1E44-9362-AD6BA63327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80A0F-DEFA-3047-AC3B-5C540EFF6A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18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  <a:extLst/>
          </a:lstStyle>
          <a:p>
            <a:fld id="{A8ADFD5B-A66C-449C-B6E8-FB716D07777D}" type="datetimeFigureOut">
              <a:rPr lang="es-ES"/>
              <a:pPr/>
              <a:t>16/05/2024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  <a:extLst/>
          </a:lstStyle>
          <a:p>
            <a:fld id="{CA5D3BF3-D352-46FC-8343-31F56E6730EA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22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8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protección legal de creaciones intelectuales o activos intangibles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76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Ransomware -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software malicioso (malware) que cifra los archivos y luego exige un rescate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54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Phishing </a:t>
            </a:r>
            <a:b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Revela información confidencial</a:t>
            </a:r>
          </a:p>
          <a:p>
            <a:endParaRPr lang="es-E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</a:t>
            </a:r>
            <a:b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 maliciosos</a:t>
            </a:r>
            <a:endParaRPr lang="es-E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46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Suplantación de identidad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45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50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emf"/><Relationship Id="rId5" Type="http://schemas.openxmlformats.org/officeDocument/2006/relationships/image" Target="../media/image11.emf"/><Relationship Id="rId4" Type="http://schemas.openxmlformats.org/officeDocument/2006/relationships/image" Target="../media/image24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629AC4F6-F6B9-7F4D-B3C6-F02E4F9F5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33" y="1"/>
            <a:ext cx="4162485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3779912" y="627534"/>
            <a:ext cx="5364088" cy="122413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73B44A-36A8-4143-BB29-D6A060672A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1731052" y="2457606"/>
            <a:ext cx="4337447" cy="2282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5F687D-A78A-804E-A4F2-5C2CDF9728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4366556"/>
            <a:ext cx="1835087" cy="6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28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5BF0893-21B6-FE45-BD8F-2099FCA1E982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41392B0-342F-2E4D-85B7-AEC8F6C9E355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DF8902A-7829-DC4B-A77A-C9F7CDF7A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D6F855F-1595-CA40-BF53-FFB6F950E99B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5C3114-3D6F-1449-A8E2-35B913739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D7C2EEA2-5DCE-2F44-8A4E-2ED3BC325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0B424F1-5562-BC48-A87D-1ED51DA5A8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AA9E256-7F8D-554D-A52A-290DC06731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49D03733-1D77-EF4C-ACFA-201343E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F766DCAA-87A7-B14B-8B26-775212E14F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3B75952B-C8C3-924F-836A-3194457F1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405702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4AACF2B-0C02-DD47-BEAC-2D679494CA77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59CB51E-53E0-B146-96BA-DEDD1554550A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AE0017-96C4-E241-897F-459AACCBF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036BFF-E90C-864A-A435-AF04F9386855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61D902-082F-F545-89D6-4B0835E58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87622E9F-3C27-1A40-BEE1-D3D68862D0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68001BF5-1CF2-7240-9DCB-9246A785EF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A29167C-B2D6-A347-9925-4AB76B0AB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9FDC3C7C-BA02-8048-ABC9-2A1DC505B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32B06A7-3AA9-8D48-A500-38F7E66BF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728F7069-0AA5-5D4F-8B15-4D146D9F22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AF5812B9-85D5-A442-A888-21129BEE2F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147833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C761535D-3E88-FC46-8E4E-17B8BBBF3B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3038512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86457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1577225-E570-BF42-B744-ADA15A193066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E5622C-DE46-3A4C-97CD-63B2D3B47DFC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6A8D2CE-E737-244B-BA55-419EE119A4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1A51353-CBF6-D24A-8985-13A92D4C08FC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6A0B64-D3D7-0D4B-9A5C-DB5F0A367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7C41A20F-F70E-5B41-970F-E3C741808A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913309D1-71DC-664C-8924-B96AD5DEDC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4872C598-9889-BF4B-AE16-3D9D5A56B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450D8ACB-3DC7-6240-A964-22BD6DA649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D1A9B5BC-84C2-874B-98F9-34FF1FF388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7973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DA7A5BC8-2B7D-9D4B-BF5B-5128AEB835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27041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33B50F52-8C69-DB47-B2EF-29482E74F1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147833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FB625F64-6361-D94A-856D-0542391DFA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3038512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63CBF630-6857-C24F-834E-0E48DC3419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7944" y="39616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D4B701E0-8899-1B48-A411-3AE5B3B33F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2472" y="38523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1940730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2FDC5D8-58A2-9240-9D9B-6DAB1412960E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9AFAA7-66EE-C34D-A90E-5434623FE420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0C3E19A-0BDF-164A-BEFC-A1E5F37DD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4C9F6B-9498-4749-8A39-61424EAC01D5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A3E56A-46B5-4A42-8168-033868811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74B5D9EA-9B67-C845-9759-30B974F1E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520A439D-8694-C24B-903D-F35BC77AE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33C723-8B25-7743-910A-F7C0B874B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060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62EC40BF-2ADB-3D48-AE74-C75CF00B80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153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A12C210E-D618-D54C-97C4-6DA713C839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7944" y="2300786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46F06DDF-DD52-D245-AA41-2DCD0366DF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2472" y="2191465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03.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9E340D02-8709-404C-AF80-D979C8CE9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28717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19DBDC8F-88F8-0542-9981-92CEBB343B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2472" y="2919396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04.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CE09145-32F9-BB49-B54A-741709F533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7944" y="3761191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E47D959C-5C92-8743-9693-F8CA0AA84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2472" y="3651870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05.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7438C0E8-F4A3-AA41-A2D6-8521E698A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7944" y="4418849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F48A2B93-D706-4543-964F-CD894953AF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2472" y="4309528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06.</a:t>
            </a:r>
          </a:p>
        </p:txBody>
      </p:sp>
    </p:spTree>
    <p:extLst>
      <p:ext uri="{BB962C8B-B14F-4D97-AF65-F5344CB8AC3E}">
        <p14:creationId xmlns:p14="http://schemas.microsoft.com/office/powerpoint/2010/main" val="371783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8FC09B9-BBA1-AF49-BD2C-95FAEA0F7C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637" y="1590664"/>
            <a:ext cx="9161637" cy="196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81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 descr="Imagen que contiene tabla, alimentos, sostener, mujer&#10;&#10;Descripción generada automáticamente">
            <a:extLst>
              <a:ext uri="{FF2B5EF4-FFF2-40B4-BE49-F238E27FC236}">
                <a16:creationId xmlns:a16="http://schemas.microsoft.com/office/drawing/2014/main" id="{2D8577CD-F19D-7B40-B75C-B0EC491E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6"/>
          <a:stretch/>
        </p:blipFill>
        <p:spPr>
          <a:xfrm>
            <a:off x="-49509" y="1556049"/>
            <a:ext cx="9225380" cy="1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 descr="Una sala de estar&#10;&#10;Descripción generada automáticamente">
            <a:extLst>
              <a:ext uri="{FF2B5EF4-FFF2-40B4-BE49-F238E27FC236}">
                <a16:creationId xmlns:a16="http://schemas.microsoft.com/office/drawing/2014/main" id="{6BA656B1-19C6-0E45-9395-A9F0EB793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78"/>
          <a:stretch/>
        </p:blipFill>
        <p:spPr>
          <a:xfrm>
            <a:off x="-134676" y="1635646"/>
            <a:ext cx="9278676" cy="1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AAD98E75-A734-FF42-9EE3-A5B5493D2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13716"/>
            <a:ext cx="8229600" cy="493167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br>
              <a:rPr lang="es-ES_tradnl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1C4DC13-11E6-5F4A-B0FF-5ADA18C35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725" y="1131590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BD44B2-5D07-7D48-B959-D4E86BAC0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B52F194-2F7C-714B-8D64-CEDF8847C45E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D701E8-018A-AF4D-B44F-F2791FC361C7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17EFF7-67B9-654B-BAEF-4E5517169734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Imagen 17" descr="Un grupo de personas junto a un niño&#10;&#10;Descripción generada automáticamente con confianza media">
            <a:extLst>
              <a:ext uri="{FF2B5EF4-FFF2-40B4-BE49-F238E27FC236}">
                <a16:creationId xmlns:a16="http://schemas.microsoft.com/office/drawing/2014/main" id="{1F4D55D4-7F8A-2148-A4C9-C8B9AF65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105" y="1624757"/>
            <a:ext cx="9270209" cy="19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3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146C64E-A677-0A48-8677-D3BF86336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289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8E7733B-EB6B-1448-8A34-E75864AD3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28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263BBA3-CC4E-CC4D-BF4E-DA829F457D4C}"/>
              </a:ext>
            </a:extLst>
          </p:cNvPr>
          <p:cNvSpPr/>
          <p:nvPr userDrawn="1"/>
        </p:nvSpPr>
        <p:spPr>
          <a:xfrm>
            <a:off x="2267744" y="771550"/>
            <a:ext cx="6876256" cy="825713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073A59CD-E0BA-9D44-861C-3ACF695DF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970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8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83FAAEC-85A1-B846-A5BA-02525CCA6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525" y="130810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00" b="0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28803B28-F882-E549-8F30-74BF7E2FEA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25" y="162976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DD453C1-DDC9-D349-8255-BEF32EB3F872}"/>
              </a:ext>
            </a:extLst>
          </p:cNvPr>
          <p:cNvSpPr/>
          <p:nvPr userDrawn="1"/>
        </p:nvSpPr>
        <p:spPr>
          <a:xfrm>
            <a:off x="0" y="3828320"/>
            <a:ext cx="9143999" cy="1330035"/>
          </a:xfrm>
          <a:prstGeom prst="rect">
            <a:avLst/>
          </a:prstGeom>
          <a:solidFill>
            <a:srgbClr val="4D637E"/>
          </a:solidFill>
          <a:ln>
            <a:solidFill>
              <a:srgbClr val="4D6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BF11A2-236A-4D40-869A-90C26C8DB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4006031" y="-1594619"/>
            <a:ext cx="3384376" cy="1186113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A91FCAC-BD17-0A48-ABA5-4C7C5ECC6E64}"/>
              </a:ext>
            </a:extLst>
          </p:cNvPr>
          <p:cNvSpPr/>
          <p:nvPr userDrawn="1"/>
        </p:nvSpPr>
        <p:spPr>
          <a:xfrm>
            <a:off x="0" y="3639557"/>
            <a:ext cx="9144000" cy="1887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013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o +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6E11F2-40F1-2546-AD22-A6038DC139CD}"/>
              </a:ext>
            </a:extLst>
          </p:cNvPr>
          <p:cNvSpPr/>
          <p:nvPr userDrawn="1"/>
        </p:nvSpPr>
        <p:spPr>
          <a:xfrm>
            <a:off x="0" y="1131590"/>
            <a:ext cx="9144000" cy="266429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7A743-6F9F-AD4D-AB20-F036427F139B}"/>
              </a:ext>
            </a:extLst>
          </p:cNvPr>
          <p:cNvSpPr/>
          <p:nvPr userDrawn="1"/>
        </p:nvSpPr>
        <p:spPr>
          <a:xfrm>
            <a:off x="6516216" y="3437441"/>
            <a:ext cx="1944216" cy="1707654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ED6E1A9-A4ED-F849-A14D-228D90800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4" y="1851670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tx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30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524731"/>
            <a:ext cx="9144000" cy="50405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4141042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9E2C3FB-63E1-B54C-82F7-74EDD3B56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5" y="1347614"/>
            <a:ext cx="3359975" cy="34999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94AF8F-667F-914F-A437-83286CA8A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329815"/>
            <a:ext cx="4824536" cy="351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F99F756-E165-944B-9E7E-DB8987677A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120658"/>
            <a:ext cx="812995" cy="3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9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40615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104108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ulo/texto +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E057D5D-AACE-3A49-A1CF-3278814A4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5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D78279-491B-C84D-A0B3-C168BA27BDB6}"/>
              </a:ext>
            </a:extLst>
          </p:cNvPr>
          <p:cNvSpPr/>
          <p:nvPr userDrawn="1"/>
        </p:nvSpPr>
        <p:spPr>
          <a:xfrm>
            <a:off x="0" y="3752231"/>
            <a:ext cx="9144000" cy="141962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501EB1-6740-634E-9807-FF2C7970B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0583" y="3647837"/>
            <a:ext cx="1628408" cy="1628408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FD6A9AB4-CFF6-3145-A9F0-4506CCE2D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06" y="4084937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chemeClr val="bg1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7578FA-D868-5D4E-A0B5-066FC5D54A35}"/>
              </a:ext>
            </a:extLst>
          </p:cNvPr>
          <p:cNvSpPr/>
          <p:nvPr userDrawn="1"/>
        </p:nvSpPr>
        <p:spPr>
          <a:xfrm>
            <a:off x="415007" y="4569182"/>
            <a:ext cx="374544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6F73FE6-623A-C34C-8701-45A8C624AC06}"/>
              </a:ext>
            </a:extLst>
          </p:cNvPr>
          <p:cNvSpPr txBox="1">
            <a:spLocks/>
          </p:cNvSpPr>
          <p:nvPr userDrawn="1"/>
        </p:nvSpPr>
        <p:spPr>
          <a:xfrm>
            <a:off x="415007" y="4639379"/>
            <a:ext cx="4733055" cy="432048"/>
          </a:xfrm>
          <a:prstGeom prst="rect">
            <a:avLst/>
          </a:prstGeom>
          <a:effectLst/>
        </p:spPr>
        <p:txBody>
          <a:bodyPr vert="horz"/>
          <a:lstStyle>
            <a:lvl1pPr algn="l" rtl="0" eaLnBrk="1" latinLnBrk="0" hangingPunct="1">
              <a:spcBef>
                <a:spcPct val="0"/>
              </a:spcBef>
              <a:buNone/>
              <a:defRPr kumimoji="0" lang="es-ES" sz="2400" b="1" i="0" kern="1200">
                <a:solidFill>
                  <a:schemeClr val="bg1"/>
                </a:solidFill>
                <a:latin typeface="D-DIN" panose="020B0504030202030204" pitchFamily="34" charset="77"/>
                <a:ea typeface="+mj-ea"/>
                <a:cs typeface="D-DIN" panose="020B0504030202030204" pitchFamily="34" charset="77"/>
              </a:defRPr>
            </a:lvl1pPr>
            <a:extLst/>
          </a:lstStyle>
          <a:p>
            <a:r>
              <a:rPr lang="es-ES_tradnl" sz="1200" b="0" dirty="0"/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213898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EF5E0A4-6F21-5A44-ADAE-05D8D6E59F06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EE179B-7775-CC4A-881C-25E40CF52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1857A3CA-837B-4144-BFD5-FE64FDC8F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3C08664-EC0F-0646-9196-9B5BE8AC51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E2D08C-6B2C-9D47-8B8A-05DBE1C63AB6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525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02934-16D5-A747-980E-92CFFB71B5D8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7D32BAE-6E5F-0944-BE12-F2C8A1014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E2BF3DA-C938-1048-A168-ACF936F64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F9D23A7-19A9-C847-BB20-08D37FF72607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09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EF5E0A4-6F21-5A44-ADAE-05D8D6E59F06}"/>
              </a:ext>
            </a:extLst>
          </p:cNvPr>
          <p:cNvSpPr/>
          <p:nvPr userDrawn="1"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EE179B-7775-CC4A-881C-25E40CF52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1857A3CA-837B-4144-BFD5-FE64FDC8F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92500" y="0"/>
            <a:ext cx="56515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F3C08664-EC0F-0646-9196-9B5BE8AC51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E2D08C-6B2C-9D47-8B8A-05DBE1C63AB6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19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4211960" y="4011529"/>
            <a:ext cx="4932040" cy="20903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85" y="4372237"/>
            <a:ext cx="1350982" cy="6029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B15E53-782D-1649-B977-6EA8201C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53" y="4562817"/>
            <a:ext cx="176242" cy="209031"/>
          </a:xfrm>
          <a:prstGeom prst="rect">
            <a:avLst/>
          </a:prstGeom>
        </p:spPr>
      </p:pic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2A355700-921B-FF45-94CE-6D9AD50624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388" y="4371950"/>
            <a:ext cx="1800225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r>
              <a:rPr lang="es-ES" dirty="0"/>
              <a:t>logo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0498B2B0-91DB-F647-B266-C070F71293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5" y="372427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pic>
        <p:nvPicPr>
          <p:cNvPr id="15" name="Imagen 14" descr="Un edificio de fondo&#10;&#10;Descripción generada automáticamente">
            <a:extLst>
              <a:ext uri="{FF2B5EF4-FFF2-40B4-BE49-F238E27FC236}">
                <a16:creationId xmlns:a16="http://schemas.microsoft.com/office/drawing/2014/main" id="{EFAA8E1C-0FB1-2142-A6AF-F4A4AE9C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5521"/>
          <a:stretch/>
        </p:blipFill>
        <p:spPr>
          <a:xfrm>
            <a:off x="-22641" y="-34536"/>
            <a:ext cx="3870006" cy="51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raft + 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735FD329-0062-1544-8785-9A6A888FA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87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B47A912-74D6-E447-8FC7-B375235C912E}"/>
              </a:ext>
            </a:extLst>
          </p:cNvPr>
          <p:cNvSpPr/>
          <p:nvPr userDrawn="1"/>
        </p:nvSpPr>
        <p:spPr>
          <a:xfrm>
            <a:off x="3599384" y="0"/>
            <a:ext cx="565212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CB4E06-B49E-2746-AE64-42F5BAC962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99384" y="0"/>
            <a:ext cx="5652120" cy="5236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02DBD-6192-234F-8F0B-CA115A33C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59982"/>
            <a:ext cx="762627" cy="332828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F213E29D-4903-3C41-8604-83A426F96A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37" y="1923678"/>
            <a:ext cx="2088232" cy="404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ACCF4E5-B927-0E4E-9DF5-87F2BB10F9F2}"/>
              </a:ext>
            </a:extLst>
          </p:cNvPr>
          <p:cNvSpPr/>
          <p:nvPr userDrawn="1"/>
        </p:nvSpPr>
        <p:spPr>
          <a:xfrm>
            <a:off x="545037" y="2327691"/>
            <a:ext cx="1692000" cy="2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438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7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3923928" cy="235572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9AEFCC-ABB4-8343-8439-3E7B219234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4300" y="2355850"/>
            <a:ext cx="5219700" cy="2787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270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816185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42955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2610036" y="0"/>
            <a:ext cx="3923928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269" y="627534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269" y="186230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052571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7398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67072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405665-578C-9744-8B63-649E6C7FC953}"/>
              </a:ext>
            </a:extLst>
          </p:cNvPr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1D418-7F64-1A43-B7BB-3271E0B90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843559"/>
            <a:ext cx="230346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21E0563-2074-0544-8C62-75B716553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671129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E97B88-6E88-674F-A1F9-6FAD34FFD37D}"/>
              </a:ext>
            </a:extLst>
          </p:cNvPr>
          <p:cNvSpPr/>
          <p:nvPr userDrawn="1"/>
        </p:nvSpPr>
        <p:spPr>
          <a:xfrm>
            <a:off x="618456" y="1419622"/>
            <a:ext cx="2952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580120E-03C7-D64B-8592-697E1D60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96" y="663278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rgbClr val="262626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21574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C2A2E3-AFF2-244B-B3A1-B1FDBAEAFCB8}"/>
              </a:ext>
            </a:extLst>
          </p:cNvPr>
          <p:cNvSpPr/>
          <p:nvPr userDrawn="1"/>
        </p:nvSpPr>
        <p:spPr>
          <a:xfrm>
            <a:off x="4211960" y="4011530"/>
            <a:ext cx="4932040" cy="126840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211960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960" y="1427222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85" y="4372237"/>
            <a:ext cx="1350982" cy="6029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B15E53-782D-1649-B977-6EA8201C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53" y="4562817"/>
            <a:ext cx="176242" cy="209031"/>
          </a:xfrm>
          <a:prstGeom prst="rect">
            <a:avLst/>
          </a:prstGeom>
        </p:spPr>
      </p:pic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2A355700-921B-FF45-94CE-6D9AD50624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388" y="4371950"/>
            <a:ext cx="1800225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r>
              <a:rPr lang="es-ES" dirty="0"/>
              <a:t>logo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0498B2B0-91DB-F647-B266-C070F71293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5" y="3724275"/>
            <a:ext cx="1296988" cy="21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fecha</a:t>
            </a:r>
          </a:p>
        </p:txBody>
      </p:sp>
      <p:sp>
        <p:nvSpPr>
          <p:cNvPr id="15" name="Marcador de posición de imagen 3">
            <a:extLst>
              <a:ext uri="{FF2B5EF4-FFF2-40B4-BE49-F238E27FC236}">
                <a16:creationId xmlns:a16="http://schemas.microsoft.com/office/drawing/2014/main" id="{6F92924B-A418-6740-AF19-FDEE1E1C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7463" y="-34925"/>
            <a:ext cx="3868738" cy="5199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85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F1E3DD7-C376-D845-9F22-47C2F8B48026}"/>
              </a:ext>
            </a:extLst>
          </p:cNvPr>
          <p:cNvSpPr/>
          <p:nvPr userDrawn="1"/>
        </p:nvSpPr>
        <p:spPr>
          <a:xfrm>
            <a:off x="-9704" y="1394147"/>
            <a:ext cx="2292115" cy="18699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EA00AB-DCAE-C44C-AAB0-0B56C40ED7FB}"/>
              </a:ext>
            </a:extLst>
          </p:cNvPr>
          <p:cNvSpPr/>
          <p:nvPr userDrawn="1"/>
        </p:nvSpPr>
        <p:spPr>
          <a:xfrm>
            <a:off x="2284620" y="3273574"/>
            <a:ext cx="2286000" cy="18699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83F0474-4117-2443-B9B3-6E8457E1E5DD}"/>
              </a:ext>
            </a:extLst>
          </p:cNvPr>
          <p:cNvSpPr/>
          <p:nvPr userDrawn="1"/>
        </p:nvSpPr>
        <p:spPr>
          <a:xfrm>
            <a:off x="4570620" y="1403648"/>
            <a:ext cx="2286000" cy="186992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FC6A81B-82F3-8749-8E8C-F592664973B0}"/>
              </a:ext>
            </a:extLst>
          </p:cNvPr>
          <p:cNvSpPr/>
          <p:nvPr userDrawn="1"/>
        </p:nvSpPr>
        <p:spPr>
          <a:xfrm>
            <a:off x="6849124" y="3273574"/>
            <a:ext cx="2294875" cy="186992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DB0C665-3013-8E49-AADF-FBAA1C1D7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2825" y="1393825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110EF7FC-6787-3B4E-838D-94ED1EF97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4825" y="1393825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FCD6B320-6E03-1547-8FDD-C9FA64BACE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8825" y="3275091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19" name="Marcador de posición de imagen 3">
            <a:extLst>
              <a:ext uri="{FF2B5EF4-FFF2-40B4-BE49-F238E27FC236}">
                <a16:creationId xmlns:a16="http://schemas.microsoft.com/office/drawing/2014/main" id="{1FDE3D7D-1116-E140-B7D0-992DC4A802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8165" y="3267596"/>
            <a:ext cx="2287588" cy="187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528DFB31-4ECE-CA42-AD6F-67AD86B933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1635125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2" name="Marcador de texto 20">
            <a:extLst>
              <a:ext uri="{FF2B5EF4-FFF2-40B4-BE49-F238E27FC236}">
                <a16:creationId xmlns:a16="http://schemas.microsoft.com/office/drawing/2014/main" id="{E5CA157C-DDEA-764C-A7AC-F09F0767B8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2786" y="1635125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3" name="Marcador de texto 20">
            <a:extLst>
              <a:ext uri="{FF2B5EF4-FFF2-40B4-BE49-F238E27FC236}">
                <a16:creationId xmlns:a16="http://schemas.microsoft.com/office/drawing/2014/main" id="{EEDC1A43-6724-7B4A-B4A1-7173C073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6806" y="3628817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4" name="Marcador de texto 20">
            <a:extLst>
              <a:ext uri="{FF2B5EF4-FFF2-40B4-BE49-F238E27FC236}">
                <a16:creationId xmlns:a16="http://schemas.microsoft.com/office/drawing/2014/main" id="{3E086354-F614-1140-B372-8923F9BA2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8786" y="3628817"/>
            <a:ext cx="1765300" cy="1400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29357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C0A16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4D63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46543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A187-B5A8-7046-B20D-A0E0DD644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8FC98-DFFE-4D4E-B3F7-5B29F5BD9D2B}"/>
              </a:ext>
            </a:extLst>
          </p:cNvPr>
          <p:cNvSpPr/>
          <p:nvPr userDrawn="1"/>
        </p:nvSpPr>
        <p:spPr>
          <a:xfrm>
            <a:off x="2087724" y="1194597"/>
            <a:ext cx="4968552" cy="2610290"/>
          </a:xfrm>
          <a:prstGeom prst="rect">
            <a:avLst/>
          </a:prstGeom>
          <a:noFill/>
          <a:ln w="22225" cmpd="sng"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DD0A459-1D5A-8547-8225-F400331654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284592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C0A16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81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4D637E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4D63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2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BB2C5A-9A4B-2B44-BE33-10BA67C9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1760" y="2283718"/>
            <a:ext cx="432048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DF5DA-1475-654F-A934-C78A62362D20}"/>
              </a:ext>
            </a:extLst>
          </p:cNvPr>
          <p:cNvSpPr/>
          <p:nvPr userDrawn="1"/>
        </p:nvSpPr>
        <p:spPr>
          <a:xfrm>
            <a:off x="321893" y="303498"/>
            <a:ext cx="8477344" cy="4536504"/>
          </a:xfrm>
          <a:prstGeom prst="rect">
            <a:avLst/>
          </a:prstGeom>
          <a:noFill/>
          <a:ln w="22225" cmpd="sng"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59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74D236EA-F8CD-8648-A452-C49999A4C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622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CCA0234-7557-1847-9767-DD870986F1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622" y="321693"/>
            <a:ext cx="2554513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5" name="Marcador de posición de imagen 12">
            <a:extLst>
              <a:ext uri="{FF2B5EF4-FFF2-40B4-BE49-F238E27FC236}">
                <a16:creationId xmlns:a16="http://schemas.microsoft.com/office/drawing/2014/main" id="{9A527253-C5F3-E141-A1BA-FA5A1BA5DF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5490" y="321693"/>
            <a:ext cx="2546867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5D7B8D33-72F8-F24F-AE9D-BD51C48372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4743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1DBC1A9-C0BC-7846-9ECD-CAAFCD06AC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5340" y="1923678"/>
            <a:ext cx="2554513" cy="2736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8" name="Marcador de posición de imagen 12">
            <a:extLst>
              <a:ext uri="{FF2B5EF4-FFF2-40B4-BE49-F238E27FC236}">
                <a16:creationId xmlns:a16="http://schemas.microsoft.com/office/drawing/2014/main" id="{1744A09A-8C9A-4D43-AA7E-255DB1B5C3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79903" y="321693"/>
            <a:ext cx="2546867" cy="131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D-DIN" panose="020B0504030202030204" pitchFamily="34" charset="77"/>
              </a:defRPr>
            </a:lvl1pPr>
          </a:lstStyle>
          <a:p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687616-2B2F-E144-BF0C-FAD0F44050B2}"/>
              </a:ext>
            </a:extLst>
          </p:cNvPr>
          <p:cNvSpPr/>
          <p:nvPr userDrawn="1"/>
        </p:nvSpPr>
        <p:spPr>
          <a:xfrm>
            <a:off x="288031" y="4932145"/>
            <a:ext cx="3054411" cy="2113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615A27A-7761-B04C-A12C-C4318EF14D6B}"/>
              </a:ext>
            </a:extLst>
          </p:cNvPr>
          <p:cNvSpPr/>
          <p:nvPr userDrawn="1"/>
        </p:nvSpPr>
        <p:spPr>
          <a:xfrm>
            <a:off x="3342443" y="4932143"/>
            <a:ext cx="5801557" cy="211357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312D64F-EC58-DE45-B235-78E87D0B1D23}"/>
              </a:ext>
            </a:extLst>
          </p:cNvPr>
          <p:cNvSpPr/>
          <p:nvPr userDrawn="1"/>
        </p:nvSpPr>
        <p:spPr>
          <a:xfrm>
            <a:off x="0" y="4927157"/>
            <a:ext cx="288032" cy="21634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025093A4-DBDF-EE44-A293-BDDC523596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31" y="4948014"/>
            <a:ext cx="1619674" cy="194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391785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79136262-F8E0-B34A-AF52-D2197D0C23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457200" y="2325166"/>
            <a:ext cx="8229600" cy="493167"/>
          </a:xfrm>
          <a:prstGeom prst="rect">
            <a:avLst/>
          </a:prstGeom>
          <a:effectLst/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C846726-1FAF-F649-8458-3B12E40575F4}"/>
              </a:ext>
            </a:extLst>
          </p:cNvPr>
          <p:cNvSpPr/>
          <p:nvPr userDrawn="1"/>
        </p:nvSpPr>
        <p:spPr>
          <a:xfrm>
            <a:off x="288031" y="4948015"/>
            <a:ext cx="3054411" cy="1954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399778C-D8CC-2443-8AAB-06759A6D290F}"/>
              </a:ext>
            </a:extLst>
          </p:cNvPr>
          <p:cNvSpPr/>
          <p:nvPr userDrawn="1"/>
        </p:nvSpPr>
        <p:spPr>
          <a:xfrm>
            <a:off x="3342443" y="4948591"/>
            <a:ext cx="5801557" cy="194909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6B9452-52DC-4340-94E4-5BE7536B3E55}"/>
              </a:ext>
            </a:extLst>
          </p:cNvPr>
          <p:cNvSpPr/>
          <p:nvPr userDrawn="1"/>
        </p:nvSpPr>
        <p:spPr>
          <a:xfrm>
            <a:off x="0" y="4948015"/>
            <a:ext cx="288032" cy="195485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15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446393"/>
            <a:ext cx="3745160" cy="55967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>
                <a:solidFill>
                  <a:srgbClr val="C0A16F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SECCIÓN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1094465"/>
            <a:ext cx="3745160" cy="55967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_tradnl" dirty="0"/>
              <a:t>SUBSECCIÓN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1598521"/>
            <a:ext cx="6840760" cy="25203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3A1DB4-0549-704C-945A-B8AEA7E64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1" y="-20538"/>
            <a:ext cx="6894991" cy="5236046"/>
          </a:xfrm>
          <a:prstGeom prst="rect">
            <a:avLst/>
          </a:prstGeom>
        </p:spPr>
      </p:pic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97900D48-27D6-4F46-A83B-F2D4962B2E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56363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95915E8A-36C5-1A41-BE38-5624B9033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32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968F0-6CBB-5245-906A-FB60A4CE3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1960" y="3939902"/>
            <a:ext cx="2692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4982DE-3C25-F040-B399-B25C00610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27984" cy="4948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C61B19-2215-2C48-8B4A-5DFCADB3DD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746013"/>
            <a:ext cx="3887787" cy="3455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43454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FCD211-25E5-EC48-A82E-C82E3341D8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2120" cy="5236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EAA59745-95B0-0B43-85B4-C80F211BE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840" y="2355726"/>
            <a:ext cx="2386608" cy="462607"/>
          </a:xfrm>
          <a:prstGeom prst="rect">
            <a:avLst/>
          </a:prstGeom>
          <a:effectLst/>
        </p:spPr>
        <p:txBody>
          <a:bodyPr vert="horz"/>
          <a:lstStyle>
            <a:lvl1pPr algn="ctr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AE8E66-98F8-904E-9989-3E4A82D841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219" y="4659445"/>
            <a:ext cx="885003" cy="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69968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38253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imgagen +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4690531"/>
            <a:ext cx="762627" cy="33282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60B5F-3B59-5E4D-90B4-F0EB307A79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9BEFF5-CB13-8B45-9059-8648641CD91F}"/>
              </a:ext>
            </a:extLst>
          </p:cNvPr>
          <p:cNvSpPr/>
          <p:nvPr userDrawn="1"/>
        </p:nvSpPr>
        <p:spPr>
          <a:xfrm>
            <a:off x="3851920" y="3132722"/>
            <a:ext cx="4896544" cy="1584176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DF4F2317-444A-7944-8DBC-1A34AFC762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445573"/>
            <a:ext cx="2303462" cy="936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6059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-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50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288D58-2CB5-D145-A379-A6356F454A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648969"/>
            <a:ext cx="885003" cy="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74DD679-90FF-5041-816A-582380E884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8" y="4316141"/>
            <a:ext cx="762627" cy="3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scuro + texto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12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zul + texto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6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AB4840B4-3BAF-404D-A4B9-851FEB37AA52}"/>
              </a:ext>
            </a:extLst>
          </p:cNvPr>
          <p:cNvSpPr/>
          <p:nvPr userDrawn="1"/>
        </p:nvSpPr>
        <p:spPr>
          <a:xfrm>
            <a:off x="6274561" y="-380578"/>
            <a:ext cx="3049967" cy="59046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</a:t>
            </a:r>
          </a:p>
        </p:txBody>
      </p:sp>
      <p:pic>
        <p:nvPicPr>
          <p:cNvPr id="12" name="Imagen 11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B9669B1-6120-294B-8F7D-2AE30854E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-675008"/>
            <a:ext cx="6120680" cy="6221924"/>
          </a:xfrm>
          <a:prstGeom prst="rect">
            <a:avLst/>
          </a:prstGeom>
        </p:spPr>
      </p:pic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970D4FE9-C2D9-7C40-915F-F8E8688490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563638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Título 3">
            <a:extLst>
              <a:ext uri="{FF2B5EF4-FFF2-40B4-BE49-F238E27FC236}">
                <a16:creationId xmlns:a16="http://schemas.microsoft.com/office/drawing/2014/main" id="{A728BA05-86AD-4B49-AAE9-F21DE34D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771550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32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19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cre + texto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chemeClr val="tx1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434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kraft + tex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85B22199-C34B-E747-A720-C93B596386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91580" y="2355726"/>
            <a:ext cx="7560840" cy="432048"/>
          </a:xfrm>
          <a:prstGeom prst="rect">
            <a:avLst/>
          </a:prstGeom>
        </p:spPr>
        <p:txBody>
          <a:bodyPr vert="horz"/>
          <a:lstStyle>
            <a:lvl1pPr algn="ctr">
              <a:defRPr sz="2400" b="0" i="0">
                <a:solidFill>
                  <a:srgbClr val="262626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263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B56871-F832-5249-965C-CB22D8F9D81E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922463-F64B-5B46-8042-4DBD7D4EC6B0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A90699-766A-B74F-AF9A-91F6E6C2B952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2C7499-4128-9949-BFCD-C438A14BF339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4A0A1-A23B-E644-89BD-7EB611DF7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F10B9F-BEF9-D341-81AE-A5E121FEF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BAC6E3-1F26-5146-9926-017C1AB80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FDB73C-0F9F-A843-B59B-84FF73D75C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D3E843-C2BD-E540-87BB-AC50C91488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0E6200-ECC0-6244-9DDF-83BC9F0DEE57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579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90617F-E2B5-8045-8FEB-153001B1C667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92DF85-E09B-814E-9DED-D4870068C168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AE8EA-A1A1-7641-8B25-5E34ECD109C9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D4CAA5-80E1-4044-A2A9-AD63D4FB37D3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35B93C-BB1C-4E4F-BC91-A97C768E7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8E74C9-334A-7445-82F0-DBA5E9D69C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B07898-D6D2-154F-86F3-08F2DECB0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88F317-4530-6A49-ADD2-E46039376F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0D1674-0D92-8840-9D34-4826FE3F19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B900492-4ABC-5F4E-B54D-9CE62B282555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1271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3D2566-E163-374D-9A20-BAC16C961365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10622-BB9B-D449-A6F5-CC50BE432160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1A7FE1-48B3-574D-8A62-0278D46E5388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87C5E2-40A1-C140-9AAC-7F4548EC4AA2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A3D3CA-832E-A445-982F-8418C6BAB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3D7702-12BE-6349-926A-249D414A17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ADD020-20C1-CC4A-8491-30190E118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AE7015A-0EBF-3242-A857-CB499DD03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0D0520E-1398-D543-8651-FE85AE791556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83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1CB5226D-0AA3-5A47-848A-791D718FC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A72AC3-11C1-B949-AB05-80695C28DFEC}"/>
              </a:ext>
            </a:extLst>
          </p:cNvPr>
          <p:cNvSpPr txBox="1"/>
          <p:nvPr userDrawn="1"/>
        </p:nvSpPr>
        <p:spPr>
          <a:xfrm>
            <a:off x="5076056" y="1396646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5379A4-322B-7E4A-BE5B-F10816592483}"/>
              </a:ext>
            </a:extLst>
          </p:cNvPr>
          <p:cNvSpPr txBox="1"/>
          <p:nvPr userDrawn="1"/>
        </p:nvSpPr>
        <p:spPr>
          <a:xfrm>
            <a:off x="5066072" y="2247259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A5AB94-7534-2A43-AAC7-B86041CC0C03}"/>
              </a:ext>
            </a:extLst>
          </p:cNvPr>
          <p:cNvSpPr txBox="1"/>
          <p:nvPr userDrawn="1"/>
        </p:nvSpPr>
        <p:spPr>
          <a:xfrm>
            <a:off x="5064904" y="2697806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5054E8-76E1-4C43-9364-6099E5A08AA0}"/>
              </a:ext>
            </a:extLst>
          </p:cNvPr>
          <p:cNvSpPr txBox="1"/>
          <p:nvPr userDrawn="1"/>
        </p:nvSpPr>
        <p:spPr>
          <a:xfrm>
            <a:off x="5066072" y="316930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0F301B-E612-A543-8849-367A06222D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9672" y="1923246"/>
            <a:ext cx="2692400" cy="965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9D14EB-274C-7D4A-81D4-D139379F76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230" y="3231146"/>
            <a:ext cx="84607" cy="110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AA6940-45B4-0C4B-A200-717B3CCBB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645" y="2752164"/>
            <a:ext cx="90844" cy="118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1DDD61-703C-AD43-8AE3-D8EE863999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813" y="2309248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2DDD9D-F8FD-1E44-9149-035212276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797" y="1480175"/>
            <a:ext cx="90844" cy="1184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8A155E-4070-6841-8F4F-64A2DDB03651}"/>
              </a:ext>
            </a:extLst>
          </p:cNvPr>
          <p:cNvCxnSpPr>
            <a:cxnSpLocks/>
          </p:cNvCxnSpPr>
          <p:nvPr userDrawn="1"/>
        </p:nvCxnSpPr>
        <p:spPr>
          <a:xfrm>
            <a:off x="4644008" y="1361730"/>
            <a:ext cx="0" cy="20882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60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41FFF1-EB2E-4B44-9590-71FF572BDCB1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8D0547-832F-0F47-8233-DE56A68E375C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99AD9-C098-2C4E-B320-7422BD72E99D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1CE744-02AF-E14F-8883-0B85AB961278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58AF0F-6386-5D43-A25C-587574AA78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523638-43EC-5F48-94E6-35D2A0772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7CBD10-2BB6-FA41-B975-2605A660C9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B64F92-310B-DE41-826A-0C7A6F06D1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91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68147"/>
            <a:ext cx="9433048" cy="28958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5F2CDA-BC7B-C440-93E3-C3A162C150A8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A78CB1-62A9-9A42-B7E1-9FB8D942CD16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918FFF-F77C-7A47-AF2D-8B1AC56B7ECB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1CA45E-6C96-8347-80C5-7950A14DAAFD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E8FA5C-B01E-ED46-B737-169690755A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EF28A8-A73A-2241-B810-B44E01BC0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6D73F0-758B-C54F-8BCF-D55020D3A8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324E1EB-CF2B-7247-A689-594ABD4E7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962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A7E0CF-DC9A-9544-BE5C-8D6730DB2D3C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97EFBC-AE6B-114A-B61C-6CD263DEB874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948311-84BC-2242-B3E7-E705B698C3C5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0F01AF-063A-2643-B56E-81D5B0124EB3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80B127-8A79-D94F-91E7-D2C186BF6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78AF16-99AB-7943-8887-39E7A3432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89A307-8CE4-CF46-944A-0527E7C1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C0B5C8-9D4D-3D43-AD3B-9738C74240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36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23689377-18C7-794E-9FCC-8D54020A4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44299A-981A-FD4B-BFD7-B15807FA8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7" r="4336" b="25616"/>
          <a:stretch/>
        </p:blipFill>
        <p:spPr>
          <a:xfrm>
            <a:off x="-180528" y="2247610"/>
            <a:ext cx="9433048" cy="28958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93B14E8-EF16-9D47-A7E1-0AD121847C3E}"/>
              </a:ext>
            </a:extLst>
          </p:cNvPr>
          <p:cNvSpPr txBox="1"/>
          <p:nvPr userDrawn="1"/>
        </p:nvSpPr>
        <p:spPr>
          <a:xfrm>
            <a:off x="4067944" y="1131590"/>
            <a:ext cx="1495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Headquarters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endParaRPr lang="es-ES" sz="800" b="0" i="0" kern="1200" dirty="0">
              <a:solidFill>
                <a:schemeClr val="bg1"/>
              </a:solidFill>
              <a:effectLst/>
              <a:latin typeface="D-DIN" panose="020B0504030202030204" pitchFamily="34" charset="77"/>
              <a:ea typeface="+mn-ea"/>
              <a:cs typeface="+mn-cs"/>
            </a:endParaRP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</a:p>
          <a:p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9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1D1281-6368-3142-A93D-43BE41A3BF85}"/>
              </a:ext>
            </a:extLst>
          </p:cNvPr>
          <p:cNvSpPr txBox="1"/>
          <p:nvPr userDrawn="1"/>
        </p:nvSpPr>
        <p:spPr>
          <a:xfrm>
            <a:off x="4057960" y="198220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Textile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Division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; 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08021, Barcelona,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r>
              <a:rPr lang="es-ES" sz="800" b="0" i="0" dirty="0">
                <a:solidFill>
                  <a:schemeClr val="bg1"/>
                </a:solidFill>
                <a:effectLst/>
                <a:latin typeface="D-DIN" panose="020B0504030202030204" pitchFamily="34" charset="77"/>
              </a:rPr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4B918F-D543-5D45-903E-D74A852C72DE}"/>
              </a:ext>
            </a:extLst>
          </p:cNvPr>
          <p:cNvSpPr txBox="1"/>
          <p:nvPr userDrawn="1"/>
        </p:nvSpPr>
        <p:spPr>
          <a:xfrm>
            <a:off x="4056792" y="2432750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China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Siming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District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Xiamen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Fujian ,361012</a:t>
            </a:r>
          </a:p>
          <a:p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endParaRPr lang="es-ES" sz="800" b="0" i="0" dirty="0">
              <a:solidFill>
                <a:schemeClr val="bg1"/>
              </a:solidFill>
              <a:latin typeface="D-DIN" panose="020B0504030202030204" pitchFamily="34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0509FD-3F2E-E342-AB67-13A7F14A631A}"/>
              </a:ext>
            </a:extLst>
          </p:cNvPr>
          <p:cNvSpPr txBox="1"/>
          <p:nvPr userDrawn="1"/>
        </p:nvSpPr>
        <p:spPr>
          <a:xfrm>
            <a:off x="4057960" y="290424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Tiruppur</a:t>
            </a:r>
            <a:r>
              <a:rPr lang="es-ES" sz="800" b="1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 Office;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TamilNadu</a:t>
            </a:r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, India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A9D571-C651-CF4C-AB3F-6B5FCB4E9A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18" y="2966090"/>
            <a:ext cx="84607" cy="110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BA4A3D-AEF7-5149-8C3C-F69BAD8203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33" y="2487108"/>
            <a:ext cx="90844" cy="1184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5FBC3F-31F4-B442-A349-080A0F9523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01" y="2044192"/>
            <a:ext cx="90844" cy="1184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0DCBD4-8DFC-324C-B8BF-4C60329F92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685" y="1215119"/>
            <a:ext cx="90844" cy="1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93F77E61-7462-054D-97CA-94D3B38ADA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185" y="-92546"/>
            <a:ext cx="4985327" cy="5313612"/>
          </a:xfrm>
          <a:prstGeom prst="rect">
            <a:avLst/>
          </a:prstGeom>
        </p:spPr>
      </p:pic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513921" y="1779662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F70233-80E2-0C4E-B428-6A3FE5811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405252" y="1445806"/>
            <a:ext cx="5221065" cy="232945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A274FE5-B538-C645-AA41-44D18F580201}"/>
              </a:ext>
            </a:extLst>
          </p:cNvPr>
          <p:cNvSpPr/>
          <p:nvPr userDrawn="1"/>
        </p:nvSpPr>
        <p:spPr>
          <a:xfrm>
            <a:off x="4139953" y="-20538"/>
            <a:ext cx="91188" cy="5313612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262626"/>
              </a:solidFill>
            </a:endParaRPr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FB8FCCA4-E3AC-E943-9AF1-DC82C320A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921" y="2427735"/>
            <a:ext cx="3049967" cy="27283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4D637E"/>
                </a:solidFill>
                <a:latin typeface="DIN Pro Light"/>
                <a:cs typeface="DIN Pro Light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36A963-5C34-C14A-B0C4-14375B7F9A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13" y="411510"/>
            <a:ext cx="2258695" cy="1008112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72C1F2-80E9-254D-BBC0-EECBC9925C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350" y="2932113"/>
            <a:ext cx="3049588" cy="158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44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_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618E5B8-284C-B245-9FF7-7CF4754CB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DA6CE7-4798-7D43-8208-3A50C11C8F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64B092-50A6-BA4E-9C6B-31A2614BAC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74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raportada_1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14BC0FF-683F-3B4F-A36D-92194CFC7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BBD9DF-8A80-F84B-8252-8BEC6C31E2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43B4781-F677-1E46-AA04-9CAF7279AF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309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raportada_1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676E518-AB3E-4D4A-91F0-6D1A4AEF6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E02D980-FAE7-F647-A7AC-03A943E003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5223D5-212B-4A42-B5E8-463F071752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C66E68-FE7E-9547-823E-25511D545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531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67CD869E-8386-1140-8DF9-05D8B74F9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7C3C96-98AE-A94B-B02B-B6E8B63531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7" t="4010" r="47308" b="3293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5B62717-626C-774A-B778-B2E78C420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815" y="2190172"/>
            <a:ext cx="3312368" cy="102965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150000"/>
              </a:lnSpc>
              <a:defRPr lang="es-ES" sz="900" b="0" i="0" kern="1200" smtClean="0">
                <a:solidFill>
                  <a:schemeClr val="bg1"/>
                </a:solidFill>
                <a:effectLst/>
                <a:latin typeface="D-DIN" panose="020B0504030202030204" pitchFamily="34" charset="77"/>
              </a:defRPr>
            </a:lvl1pPr>
          </a:lstStyle>
          <a:p>
            <a: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46850 L’Olleria, Valencia. </a:t>
            </a:r>
            <a:r>
              <a:rPr lang="es-ES" sz="800" b="0" i="0" kern="1200" dirty="0" err="1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Spain</a:t>
            </a:r>
            <a:br>
              <a:rPr lang="es-ES" sz="8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ES/EN: +34 962 200 502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IT: +39 0694 806 334</a:t>
            </a:r>
            <a:b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</a:br>
            <a:r>
              <a:rPr lang="es-ES" sz="900" b="0" i="0" kern="1200" dirty="0">
                <a:solidFill>
                  <a:schemeClr val="bg1"/>
                </a:solidFill>
                <a:effectLst/>
                <a:latin typeface="D-DIN" panose="020B0504030202030204" pitchFamily="34" charset="77"/>
                <a:ea typeface="+mn-ea"/>
                <a:cs typeface="+mn-cs"/>
              </a:rPr>
              <a:t>FR: +33 249 880 967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B1133F-84A8-964E-BDDF-645DCAC331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3" y="1419622"/>
            <a:ext cx="941453" cy="3375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4D40A9-E2A5-CA44-9003-6D75471DA04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2565" y="1923678"/>
            <a:ext cx="181443" cy="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656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EE9EFA-0B40-604B-8461-CD35FFFF3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3888" y="2210346"/>
            <a:ext cx="2016224" cy="7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32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EE9EFA-0B40-604B-8461-CD35FFFF3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3888" y="2210346"/>
            <a:ext cx="2016224" cy="7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431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44" y="2064478"/>
            <a:ext cx="2273112" cy="1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397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502F9D04-C8CD-3348-B302-879F5F935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44" y="2064478"/>
            <a:ext cx="2273112" cy="1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59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ontraportada_2">
    <p:bg>
      <p:bgPr>
        <a:solidFill>
          <a:srgbClr val="4D6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3EC2A3-99F4-9C4D-A35E-CCB6EB6BD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8412" y="2434445"/>
            <a:ext cx="4337447" cy="2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81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ontraportada_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3EC2A3-99F4-9C4D-A35E-CCB6EB6BD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8412" y="2434445"/>
            <a:ext cx="4337447" cy="2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5DD3AD25-4468-CA44-B3CB-5671BF1CB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5963" y="484188"/>
            <a:ext cx="3348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9256F407-BDA6-7844-9947-F6E6E3023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555526"/>
            <a:ext cx="3049966" cy="504056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0" i="0">
                <a:solidFill>
                  <a:srgbClr val="C0A16F"/>
                </a:solidFill>
                <a:latin typeface="DIN Pro Bold"/>
                <a:cs typeface="DIN Pro Bold"/>
              </a:defRPr>
            </a:lvl1pPr>
          </a:lstStyle>
          <a:p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/>
              <a:t>TULO</a:t>
            </a:r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02E8222-3D8F-5A46-869B-169C537F02CC}"/>
              </a:ext>
            </a:extLst>
          </p:cNvPr>
          <p:cNvSpPr/>
          <p:nvPr userDrawn="1"/>
        </p:nvSpPr>
        <p:spPr>
          <a:xfrm>
            <a:off x="408733" y="997987"/>
            <a:ext cx="1440000" cy="3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6C8B7DC-DD41-2B46-B2CF-01F402BB33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3808" y="1059582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83B5754D-B93B-A94D-8F01-E7C0920323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43808" y="1494296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8" name="Marcador de texto 6">
            <a:extLst>
              <a:ext uri="{FF2B5EF4-FFF2-40B4-BE49-F238E27FC236}">
                <a16:creationId xmlns:a16="http://schemas.microsoft.com/office/drawing/2014/main" id="{40CF7AF7-53AB-F449-B88B-67F2B1001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3808" y="192504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5CCC3DE0-0CC4-6243-950B-D72567BEE0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3808" y="237475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DCADDDA3-84CE-0343-8610-1EC419AA53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3808" y="283195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1" name="Marcador de texto 6">
            <a:extLst>
              <a:ext uri="{FF2B5EF4-FFF2-40B4-BE49-F238E27FC236}">
                <a16:creationId xmlns:a16="http://schemas.microsoft.com/office/drawing/2014/main" id="{35173046-9DEB-5F48-95C8-5351A9107E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3808" y="3274164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6">
            <a:extLst>
              <a:ext uri="{FF2B5EF4-FFF2-40B4-BE49-F238E27FC236}">
                <a16:creationId xmlns:a16="http://schemas.microsoft.com/office/drawing/2014/main" id="{3F113186-EFE9-3B45-992F-923B1A1C17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3808" y="373885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6">
            <a:extLst>
              <a:ext uri="{FF2B5EF4-FFF2-40B4-BE49-F238E27FC236}">
                <a16:creationId xmlns:a16="http://schemas.microsoft.com/office/drawing/2014/main" id="{36638ADC-5802-424D-AA7C-1C498029FE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43808" y="4196059"/>
            <a:ext cx="3097212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02534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ontraportada_2">
    <p:bg>
      <p:bgPr>
        <a:solidFill>
          <a:srgbClr val="C0A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ECFA4D-AB22-1D4B-8C67-351FCD921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3276" y="2457606"/>
            <a:ext cx="4337447" cy="2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9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raportada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rado, hombre, agua, playa&#10;&#10;Descripción generada automáticamente">
            <a:extLst>
              <a:ext uri="{FF2B5EF4-FFF2-40B4-BE49-F238E27FC236}">
                <a16:creationId xmlns:a16="http://schemas.microsoft.com/office/drawing/2014/main" id="{B1E92418-6221-E14A-B1DF-22AB657D7D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5200"/>
            <a:ext cx="9144000" cy="5158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6ECFA4D-AB22-1D4B-8C67-351FCD9217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3276" y="2457606"/>
            <a:ext cx="4337447" cy="2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73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ontraporta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1F55CC5-64A5-7548-B2BE-7E80248AB40C}"/>
              </a:ext>
            </a:extLst>
          </p:cNvPr>
          <p:cNvSpPr/>
          <p:nvPr userDrawn="1"/>
        </p:nvSpPr>
        <p:spPr>
          <a:xfrm>
            <a:off x="-36511" y="0"/>
            <a:ext cx="2346932" cy="843558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3F55096-04CC-234E-AD08-60288897EA2B}"/>
              </a:ext>
            </a:extLst>
          </p:cNvPr>
          <p:cNvSpPr/>
          <p:nvPr userDrawn="1"/>
        </p:nvSpPr>
        <p:spPr>
          <a:xfrm>
            <a:off x="2408773" y="2468553"/>
            <a:ext cx="2091220" cy="82327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3CFD81-3B50-7947-8CCB-7D9C6C4A2F23}"/>
              </a:ext>
            </a:extLst>
          </p:cNvPr>
          <p:cNvSpPr/>
          <p:nvPr userDrawn="1"/>
        </p:nvSpPr>
        <p:spPr>
          <a:xfrm>
            <a:off x="6814062" y="3392086"/>
            <a:ext cx="2329938" cy="175141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4F71714-9B26-DB4F-8AB6-D98A465521CE}"/>
              </a:ext>
            </a:extLst>
          </p:cNvPr>
          <p:cNvSpPr/>
          <p:nvPr userDrawn="1"/>
        </p:nvSpPr>
        <p:spPr>
          <a:xfrm>
            <a:off x="4607498" y="0"/>
            <a:ext cx="2052734" cy="1430143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Marcador de posición de imagen 18" descr="Imagen que contiene edificio, colgando, montado, reloj&#10;&#10;Descripción generada automáticamente">
            <a:extLst>
              <a:ext uri="{FF2B5EF4-FFF2-40B4-BE49-F238E27FC236}">
                <a16:creationId xmlns:a16="http://schemas.microsoft.com/office/drawing/2014/main" id="{E97178B8-C5FC-FF44-8332-96206036E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29" r="20429" b="11097"/>
          <a:stretch/>
        </p:blipFill>
        <p:spPr>
          <a:xfrm>
            <a:off x="-26891" y="920772"/>
            <a:ext cx="2346931" cy="2371058"/>
          </a:xfrm>
          <a:prstGeom prst="rect">
            <a:avLst/>
          </a:prstGeom>
        </p:spPr>
      </p:pic>
      <p:pic>
        <p:nvPicPr>
          <p:cNvPr id="22" name="Marcador de posición de imagen 20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73FDC26A-64C8-AC47-99D3-36E058061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0427" r="20427"/>
          <a:stretch/>
        </p:blipFill>
        <p:spPr>
          <a:xfrm>
            <a:off x="2411312" y="-20186"/>
            <a:ext cx="2088680" cy="2403769"/>
          </a:xfrm>
          <a:prstGeom prst="rect">
            <a:avLst/>
          </a:prstGeom>
        </p:spPr>
      </p:pic>
      <p:pic>
        <p:nvPicPr>
          <p:cNvPr id="23" name="Marcador de posición de imagen 22" descr="Imagen que contiene interior, tabla, hombre, cuarto&#10;&#10;Descripción generada automáticamente">
            <a:extLst>
              <a:ext uri="{FF2B5EF4-FFF2-40B4-BE49-F238E27FC236}">
                <a16:creationId xmlns:a16="http://schemas.microsoft.com/office/drawing/2014/main" id="{58F3FE09-493F-DF46-AFBF-2AADBC393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0589" b="20589"/>
          <a:stretch/>
        </p:blipFill>
        <p:spPr>
          <a:xfrm>
            <a:off x="-22550" y="3392085"/>
            <a:ext cx="4522542" cy="1771600"/>
          </a:xfrm>
          <a:prstGeom prst="rect">
            <a:avLst/>
          </a:prstGeom>
        </p:spPr>
      </p:pic>
      <p:pic>
        <p:nvPicPr>
          <p:cNvPr id="24" name="Marcador de posición de imagen 26" descr="Imagen que contiene interior, tabla, foto, espejo&#10;&#10;Descripción generada automáticamente">
            <a:extLst>
              <a:ext uri="{FF2B5EF4-FFF2-40B4-BE49-F238E27FC236}">
                <a16:creationId xmlns:a16="http://schemas.microsoft.com/office/drawing/2014/main" id="{D1C8AC61-15C8-434B-A467-F42D48CDC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2977" r="8697"/>
          <a:stretch/>
        </p:blipFill>
        <p:spPr>
          <a:xfrm>
            <a:off x="4613845" y="3392085"/>
            <a:ext cx="2083554" cy="1771600"/>
          </a:xfrm>
          <a:prstGeom prst="rect">
            <a:avLst/>
          </a:prstGeom>
        </p:spPr>
      </p:pic>
      <p:pic>
        <p:nvPicPr>
          <p:cNvPr id="25" name="Marcador de posición de imagen 24" descr="Vista del interior de una casa&#10;&#10;Descripción generada automáticamente con confianza baja">
            <a:extLst>
              <a:ext uri="{FF2B5EF4-FFF2-40B4-BE49-F238E27FC236}">
                <a16:creationId xmlns:a16="http://schemas.microsoft.com/office/drawing/2014/main" id="{33013A4E-D0BA-7E44-980D-4F16A599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0983" r="10983"/>
          <a:stretch/>
        </p:blipFill>
        <p:spPr>
          <a:xfrm>
            <a:off x="4611702" y="1535344"/>
            <a:ext cx="2071514" cy="1757664"/>
          </a:xfrm>
          <a:prstGeom prst="rect">
            <a:avLst/>
          </a:prstGeom>
        </p:spPr>
      </p:pic>
      <p:pic>
        <p:nvPicPr>
          <p:cNvPr id="26" name="Marcador de posición de imagen 28" descr="Un grupo de personas en el interior de una tienda&#10;&#10;Descripción generada automáticamente con confianza media">
            <a:extLst>
              <a:ext uri="{FF2B5EF4-FFF2-40B4-BE49-F238E27FC236}">
                <a16:creationId xmlns:a16="http://schemas.microsoft.com/office/drawing/2014/main" id="{9482DD92-88F5-824F-936C-3CC6F79C9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38277" t="461" r="25977" b="24424"/>
          <a:stretch/>
        </p:blipFill>
        <p:spPr>
          <a:xfrm>
            <a:off x="6797069" y="1"/>
            <a:ext cx="2346931" cy="329182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40A5EA0-5746-7446-8CD3-759FC259C1A6}"/>
              </a:ext>
            </a:extLst>
          </p:cNvPr>
          <p:cNvSpPr txBox="1"/>
          <p:nvPr userDrawn="1"/>
        </p:nvSpPr>
        <p:spPr>
          <a:xfrm>
            <a:off x="4622866" y="582859"/>
            <a:ext cx="203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GRACIES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8681C95-AB11-B242-B199-6F3162FA32BE}"/>
              </a:ext>
            </a:extLst>
          </p:cNvPr>
          <p:cNvSpPr txBox="1"/>
          <p:nvPr userDrawn="1"/>
        </p:nvSpPr>
        <p:spPr>
          <a:xfrm>
            <a:off x="6811252" y="4093219"/>
            <a:ext cx="233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MERCI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BCA5C87-1006-B747-9F41-37924894304A}"/>
              </a:ext>
            </a:extLst>
          </p:cNvPr>
          <p:cNvSpPr txBox="1"/>
          <p:nvPr userDrawn="1"/>
        </p:nvSpPr>
        <p:spPr>
          <a:xfrm>
            <a:off x="2399443" y="2703168"/>
            <a:ext cx="20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GRACIAS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2655C9-5382-5944-9CF6-A531E34C08CD}"/>
              </a:ext>
            </a:extLst>
          </p:cNvPr>
          <p:cNvSpPr txBox="1"/>
          <p:nvPr userDrawn="1"/>
        </p:nvSpPr>
        <p:spPr>
          <a:xfrm>
            <a:off x="-36511" y="256247"/>
            <a:ext cx="235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chemeClr val="bg1"/>
                </a:solidFill>
                <a:latin typeface="D-DIN" panose="020B0504030202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90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dice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C2077E7-7090-5E4D-B0B2-F6F7B8B1351A}"/>
              </a:ext>
            </a:extLst>
          </p:cNvPr>
          <p:cNvSpPr/>
          <p:nvPr userDrawn="1"/>
        </p:nvSpPr>
        <p:spPr>
          <a:xfrm>
            <a:off x="45719" y="1494"/>
            <a:ext cx="88075" cy="52459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4D7717-DAAC-E045-A3A4-631D2B184DA8}"/>
              </a:ext>
            </a:extLst>
          </p:cNvPr>
          <p:cNvSpPr/>
          <p:nvPr userDrawn="1"/>
        </p:nvSpPr>
        <p:spPr>
          <a:xfrm>
            <a:off x="-1" y="-1"/>
            <a:ext cx="45719" cy="5143501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Título 3">
            <a:extLst>
              <a:ext uri="{FF2B5EF4-FFF2-40B4-BE49-F238E27FC236}">
                <a16:creationId xmlns:a16="http://schemas.microsoft.com/office/drawing/2014/main" id="{14F7FA72-1F23-7347-BE53-73BF83AB4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200" y="390786"/>
            <a:ext cx="2314600" cy="390600"/>
          </a:xfrm>
          <a:prstGeom prst="rect">
            <a:avLst/>
          </a:prstGeom>
          <a:effectLst/>
        </p:spPr>
        <p:txBody>
          <a:bodyPr vert="horz"/>
          <a:lstStyle>
            <a:lvl1pPr algn="l"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9EFD90-6095-AC4E-84E2-5539F96F20D0}"/>
              </a:ext>
            </a:extLst>
          </p:cNvPr>
          <p:cNvSpPr/>
          <p:nvPr userDrawn="1"/>
        </p:nvSpPr>
        <p:spPr>
          <a:xfrm>
            <a:off x="107505" y="0"/>
            <a:ext cx="517989" cy="5143501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6E816B-0168-1A48-89E5-6585B730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8435" y="586086"/>
            <a:ext cx="1330035" cy="4661337"/>
          </a:xfrm>
          <a:prstGeom prst="rect">
            <a:avLst/>
          </a:prstGeom>
        </p:spPr>
      </p:pic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3D372C2A-DA92-6D45-BCD9-CE7F875EF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7944" y="934985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B74961B0-7791-8848-9EC5-C92766E9C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2472" y="825664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01.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F61C5DC6-4D55-A446-9BF4-3831E2D7CD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472" y="1541281"/>
            <a:ext cx="573974" cy="38404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02.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38C9312-1D91-3B45-8585-073F09FBF0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944" y="1650602"/>
            <a:ext cx="3384550" cy="28828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rgbClr val="262626"/>
                </a:solidFill>
                <a:latin typeface="D-DIN" panose="020B0504030202030204" pitchFamily="34" charset="77"/>
                <a:cs typeface="D-DIN" panose="020B0504030202030204" pitchFamily="34" charset="77"/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101231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2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8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4443958"/>
            <a:ext cx="885003" cy="39499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873631D-8C5A-994D-831C-258524F4C6D2}"/>
              </a:ext>
            </a:extLst>
          </p:cNvPr>
          <p:cNvSpPr/>
          <p:nvPr userDrawn="1"/>
        </p:nvSpPr>
        <p:spPr>
          <a:xfrm>
            <a:off x="288031" y="4932145"/>
            <a:ext cx="3054411" cy="2113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3404551-B33F-D345-BDAE-6EDA11651F72}"/>
              </a:ext>
            </a:extLst>
          </p:cNvPr>
          <p:cNvSpPr/>
          <p:nvPr userDrawn="1"/>
        </p:nvSpPr>
        <p:spPr>
          <a:xfrm>
            <a:off x="3342443" y="4932143"/>
            <a:ext cx="5801557" cy="211357"/>
          </a:xfrm>
          <a:prstGeom prst="rect">
            <a:avLst/>
          </a:prstGeom>
          <a:solidFill>
            <a:srgbClr val="C0A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9E8840-D2FF-CA45-B7D4-694FA8EDCFDD}"/>
              </a:ext>
            </a:extLst>
          </p:cNvPr>
          <p:cNvSpPr/>
          <p:nvPr userDrawn="1"/>
        </p:nvSpPr>
        <p:spPr>
          <a:xfrm>
            <a:off x="0" y="4927157"/>
            <a:ext cx="288032" cy="216344"/>
          </a:xfrm>
          <a:prstGeom prst="rect">
            <a:avLst/>
          </a:prstGeom>
          <a:solidFill>
            <a:srgbClr val="4D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29" r:id="rId2"/>
    <p:sldLayoutId id="2147483703" r:id="rId3"/>
    <p:sldLayoutId id="2147483712" r:id="rId4"/>
    <p:sldLayoutId id="2147483705" r:id="rId5"/>
    <p:sldLayoutId id="2147483704" r:id="rId6"/>
    <p:sldLayoutId id="2147483701" r:id="rId7"/>
    <p:sldLayoutId id="2147483675" r:id="rId8"/>
    <p:sldLayoutId id="2147483753" r:id="rId9"/>
    <p:sldLayoutId id="2147483677" r:id="rId10"/>
    <p:sldLayoutId id="2147483678" r:id="rId11"/>
    <p:sldLayoutId id="2147483680" r:id="rId12"/>
    <p:sldLayoutId id="2147483679" r:id="rId13"/>
    <p:sldLayoutId id="2147483666" r:id="rId14"/>
    <p:sldLayoutId id="2147483682" r:id="rId15"/>
    <p:sldLayoutId id="2147483683" r:id="rId16"/>
    <p:sldLayoutId id="2147483720" r:id="rId17"/>
    <p:sldLayoutId id="2147483749" r:id="rId18"/>
    <p:sldLayoutId id="2147483750" r:id="rId19"/>
    <p:sldLayoutId id="2147483751" r:id="rId20"/>
    <p:sldLayoutId id="2147483692" r:id="rId21"/>
    <p:sldLayoutId id="2147483746" r:id="rId22"/>
    <p:sldLayoutId id="2147483745" r:id="rId23"/>
    <p:sldLayoutId id="2147483730" r:id="rId24"/>
    <p:sldLayoutId id="2147483747" r:id="rId25"/>
    <p:sldLayoutId id="2147483748" r:id="rId26"/>
    <p:sldLayoutId id="2147483732" r:id="rId27"/>
    <p:sldLayoutId id="2147483731" r:id="rId28"/>
    <p:sldLayoutId id="2147483721" r:id="rId29"/>
    <p:sldLayoutId id="2147483657" r:id="rId30"/>
    <p:sldLayoutId id="2147483735" r:id="rId31"/>
    <p:sldLayoutId id="2147483734" r:id="rId32"/>
    <p:sldLayoutId id="2147483733" r:id="rId33"/>
    <p:sldLayoutId id="2147483736" r:id="rId34"/>
    <p:sldLayoutId id="2147483737" r:id="rId35"/>
    <p:sldLayoutId id="2147483738" r:id="rId36"/>
    <p:sldLayoutId id="2147483741" r:id="rId37"/>
    <p:sldLayoutId id="2147483740" r:id="rId38"/>
    <p:sldLayoutId id="2147483739" r:id="rId39"/>
    <p:sldLayoutId id="2147483754" r:id="rId40"/>
    <p:sldLayoutId id="2147483658" r:id="rId41"/>
    <p:sldLayoutId id="2147483695" r:id="rId42"/>
    <p:sldLayoutId id="2147483696" r:id="rId43"/>
    <p:sldLayoutId id="2147483694" r:id="rId44"/>
    <p:sldLayoutId id="2147483697" r:id="rId45"/>
    <p:sldLayoutId id="2147483698" r:id="rId46"/>
    <p:sldLayoutId id="2147483669" r:id="rId47"/>
    <p:sldLayoutId id="2147483661" r:id="rId48"/>
    <p:sldLayoutId id="2147483652" r:id="rId49"/>
    <p:sldLayoutId id="2147483676" r:id="rId50"/>
    <p:sldLayoutId id="2147483691" r:id="rId51"/>
    <p:sldLayoutId id="2147483742" r:id="rId52"/>
    <p:sldLayoutId id="2147483744" r:id="rId53"/>
    <p:sldLayoutId id="2147483743" r:id="rId54"/>
    <p:sldLayoutId id="2147483681" r:id="rId55"/>
    <p:sldLayoutId id="2147483686" r:id="rId56"/>
    <p:sldLayoutId id="2147483687" r:id="rId57"/>
    <p:sldLayoutId id="2147483674" r:id="rId58"/>
    <p:sldLayoutId id="2147483665" r:id="rId59"/>
    <p:sldLayoutId id="2147483668" r:id="rId60"/>
    <p:sldLayoutId id="2147483706" r:id="rId61"/>
    <p:sldLayoutId id="2147483716" r:id="rId62"/>
    <p:sldLayoutId id="2147483714" r:id="rId63"/>
    <p:sldLayoutId id="2147483708" r:id="rId64"/>
    <p:sldLayoutId id="2147483718" r:id="rId65"/>
    <p:sldLayoutId id="2147483717" r:id="rId66"/>
    <p:sldLayoutId id="2147483715" r:id="rId67"/>
    <p:sldLayoutId id="2147483713" r:id="rId68"/>
    <p:sldLayoutId id="2147483719" r:id="rId69"/>
    <p:sldLayoutId id="2147483671" r:id="rId70"/>
    <p:sldLayoutId id="2147483707" r:id="rId71"/>
    <p:sldLayoutId id="2147483722" r:id="rId72"/>
    <p:sldLayoutId id="2147483662" r:id="rId73"/>
    <p:sldLayoutId id="2147483725" r:id="rId74"/>
    <p:sldLayoutId id="2147483724" r:id="rId75"/>
    <p:sldLayoutId id="2147483723" r:id="rId76"/>
    <p:sldLayoutId id="2147483710" r:id="rId77"/>
    <p:sldLayoutId id="2147483727" r:id="rId78"/>
    <p:sldLayoutId id="2147483728" r:id="rId79"/>
    <p:sldLayoutId id="2147483726" r:id="rId80"/>
    <p:sldLayoutId id="2147483711" r:id="rId81"/>
    <p:sldLayoutId id="2147483752" r:id="rId82"/>
  </p:sldLayoutIdLst>
  <p:txStyles>
    <p:titleStyle>
      <a:lvl1pPr algn="l" rtl="0" eaLnBrk="1" latinLnBrk="0" hangingPunct="1">
        <a:spcBef>
          <a:spcPct val="0"/>
        </a:spcBef>
        <a:buNone/>
        <a:defRPr kumimoji="0" lang="es-ES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ustot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72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2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g"/><Relationship Id="rId7" Type="http://schemas.openxmlformats.org/officeDocument/2006/relationships/image" Target="../media/image97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.xml"/><Relationship Id="rId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BECE9-9624-3541-BB70-DBB494E7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960" y="771550"/>
            <a:ext cx="3960440" cy="864096"/>
          </a:xfrm>
        </p:spPr>
        <p:txBody>
          <a:bodyPr vert="horz" lIns="91440" tIns="45720" rIns="91440" bIns="45720" anchor="t"/>
          <a:lstStyle/>
          <a:p>
            <a:r>
              <a:rPr lang="es-ES" b="1" dirty="0">
                <a:latin typeface="+mn-lt"/>
              </a:rPr>
              <a:t>Formación en Materia de Ciberseguridad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B1A6B66-4DC7-AB3C-27DB-65CD348FD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51670"/>
            <a:ext cx="4266333" cy="24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"/>
    </mc:Choice>
    <mc:Fallback xmlns="">
      <p:transition spd="slow" advTm="195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D9F48B-EF8B-AC8B-D8A3-50303DF28320}"/>
              </a:ext>
            </a:extLst>
          </p:cNvPr>
          <p:cNvSpPr txBox="1"/>
          <p:nvPr/>
        </p:nvSpPr>
        <p:spPr>
          <a:xfrm>
            <a:off x="331690" y="374832"/>
            <a:ext cx="228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2.3</a:t>
            </a:r>
            <a:r>
              <a:rPr lang="es-ES" sz="2000" dirty="0"/>
              <a:t> Ingeniería Social</a:t>
            </a:r>
          </a:p>
        </p:txBody>
      </p:sp>
      <p:pic>
        <p:nvPicPr>
          <p:cNvPr id="6" name="Imagen 5" descr="Una pantalla de televisión encendida con la imagen de una persona&#10;&#10;Descripción generada automáticamente con confianza baja">
            <a:extLst>
              <a:ext uri="{FF2B5EF4-FFF2-40B4-BE49-F238E27FC236}">
                <a16:creationId xmlns:a16="http://schemas.microsoft.com/office/drawing/2014/main" id="{959038AD-0095-7CA2-EA5C-243C812E7F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-1989" r="18762" b="1989"/>
          <a:stretch/>
        </p:blipFill>
        <p:spPr>
          <a:xfrm>
            <a:off x="0" y="951804"/>
            <a:ext cx="3512441" cy="3239891"/>
          </a:xfrm>
          <a:prstGeom prst="rect">
            <a:avLst/>
          </a:prstGeom>
        </p:spPr>
      </p:pic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5417552-6EB9-3745-43A7-7CF87B33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/>
          <a:stretch/>
        </p:blipFill>
        <p:spPr>
          <a:xfrm>
            <a:off x="2987824" y="392260"/>
            <a:ext cx="6048672" cy="38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90BE2-CF0E-C30F-4C22-FA33FA544252}"/>
              </a:ext>
            </a:extLst>
          </p:cNvPr>
          <p:cNvSpPr txBox="1"/>
          <p:nvPr/>
        </p:nvSpPr>
        <p:spPr>
          <a:xfrm>
            <a:off x="2608562" y="711787"/>
            <a:ext cx="574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ptos" panose="020B0004020202020204" pitchFamily="34" charset="0"/>
              </a:rPr>
              <a:t>¿</a:t>
            </a:r>
            <a:r>
              <a:rPr lang="es-ES" sz="2400" dirty="0"/>
              <a:t>Qué hacer cuando llega un correo phishing</a:t>
            </a:r>
            <a:r>
              <a:rPr lang="es-ES" sz="2400" dirty="0"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DD757C-CF4F-2E45-0CA9-AAB515188C75}"/>
              </a:ext>
            </a:extLst>
          </p:cNvPr>
          <p:cNvSpPr txBox="1"/>
          <p:nvPr/>
        </p:nvSpPr>
        <p:spPr>
          <a:xfrm>
            <a:off x="4165194" y="1507605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Informar a Sistemas reenviando el correo</a:t>
            </a:r>
            <a:br>
              <a:rPr lang="es-ES" dirty="0"/>
            </a:br>
            <a:endParaRPr lang="es-ES" sz="1600" dirty="0"/>
          </a:p>
        </p:txBody>
      </p:sp>
      <p:pic>
        <p:nvPicPr>
          <p:cNvPr id="2058" name="Picture 10" descr="Bullhorn - free icon">
            <a:extLst>
              <a:ext uri="{FF2B5EF4-FFF2-40B4-BE49-F238E27FC236}">
                <a16:creationId xmlns:a16="http://schemas.microsoft.com/office/drawing/2014/main" id="{F902B877-D798-CF2D-D4DC-06A3A2E1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163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3665D6-AB6F-40C3-AC77-9ACBF14CCC98}"/>
              </a:ext>
            </a:extLst>
          </p:cNvPr>
          <p:cNvSpPr txBox="1"/>
          <p:nvPr/>
        </p:nvSpPr>
        <p:spPr>
          <a:xfrm>
            <a:off x="4185761" y="3435846"/>
            <a:ext cx="377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Y acto seguido eliminar el correo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A2922D-2B8A-A902-4354-3AF2D1EAFB4B}"/>
              </a:ext>
            </a:extLst>
          </p:cNvPr>
          <p:cNvSpPr txBox="1"/>
          <p:nvPr/>
        </p:nvSpPr>
        <p:spPr>
          <a:xfrm>
            <a:off x="4185761" y="2489889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En su ausencia a Auren Sistemas</a:t>
            </a:r>
          </a:p>
        </p:txBody>
      </p:sp>
    </p:spTree>
    <p:extLst>
      <p:ext uri="{BB962C8B-B14F-4D97-AF65-F5344CB8AC3E}">
        <p14:creationId xmlns:p14="http://schemas.microsoft.com/office/powerpoint/2010/main" val="187564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982D22-6322-5EFE-DC10-7B0499C046EB}"/>
              </a:ext>
            </a:extLst>
          </p:cNvPr>
          <p:cNvSpPr txBox="1"/>
          <p:nvPr/>
        </p:nvSpPr>
        <p:spPr>
          <a:xfrm>
            <a:off x="3210088" y="561388"/>
            <a:ext cx="318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4. </a:t>
            </a:r>
            <a:r>
              <a:rPr lang="es-ES" sz="2000" dirty="0"/>
              <a:t>Detectar correos maliciosos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CDF97E-CD3D-6EF9-14FD-8194AD1DF83C}"/>
              </a:ext>
            </a:extLst>
          </p:cNvPr>
          <p:cNvSpPr txBox="1"/>
          <p:nvPr/>
        </p:nvSpPr>
        <p:spPr>
          <a:xfrm>
            <a:off x="683568" y="1635646"/>
            <a:ext cx="7920880" cy="31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Remitente:  </a:t>
            </a:r>
            <a:r>
              <a:rPr lang="es-ES" sz="1500" dirty="0"/>
              <a:t>Validar que el email coincida con la </a:t>
            </a:r>
            <a:r>
              <a:rPr lang="es-ES" sz="1500" b="1" dirty="0"/>
              <a:t>entidad remitente que dice ser.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Asunto:  </a:t>
            </a:r>
            <a:r>
              <a:rPr lang="es-ES" sz="1500" dirty="0"/>
              <a:t>Muchos emails utilizan </a:t>
            </a:r>
            <a:r>
              <a:rPr lang="es-ES" sz="1500" b="1" dirty="0"/>
              <a:t>asuntos llamativos </a:t>
            </a:r>
            <a:r>
              <a:rPr lang="es-ES" sz="1500" dirty="0"/>
              <a:t>para captar la atención.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Objetivo del mensaje</a:t>
            </a:r>
            <a:r>
              <a:rPr lang="es-ES" sz="1500" dirty="0"/>
              <a:t>:  </a:t>
            </a:r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Te solicitan credenciales</a:t>
            </a:r>
            <a:r>
              <a:rPr lang="es-ES" sz="1500" dirty="0">
                <a:latin typeface="Aptos" panose="020B0004020202020204" pitchFamily="34" charset="0"/>
              </a:rPr>
              <a:t>? ¿</a:t>
            </a:r>
            <a:r>
              <a:rPr lang="es-ES" sz="1500" dirty="0"/>
              <a:t>Es de carácter urgente o amenazante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  <a:br>
              <a:rPr lang="es-ES" sz="1500" dirty="0"/>
            </a:br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Promociones atractivas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Redacción:  </a:t>
            </a:r>
            <a:r>
              <a:rPr lang="es-ES" sz="1500" dirty="0"/>
              <a:t>Posibles errores de ortografía o gramaticales, traducciones automáticas, etc.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Enlaces:  </a:t>
            </a:r>
            <a:r>
              <a:rPr lang="es-ES" sz="1500" dirty="0"/>
              <a:t>Validar y analizar los enlaces (</a:t>
            </a:r>
            <a:r>
              <a:rPr lang="es-ES" sz="1500" dirty="0">
                <a:solidFill>
                  <a:srgbClr val="0D75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Virus Total</a:t>
            </a:r>
            <a:r>
              <a:rPr lang="es-ES" sz="1500" dirty="0"/>
              <a:t>),</a:t>
            </a:r>
            <a:r>
              <a:rPr lang="es-ES" sz="1500" dirty="0">
                <a:solidFill>
                  <a:srgbClr val="0070C0"/>
                </a:solidFill>
              </a:rPr>
              <a:t> </a:t>
            </a:r>
            <a:r>
              <a:rPr lang="es-ES" sz="1500" dirty="0"/>
              <a:t>comprobando que comiencen por https://, </a:t>
            </a:r>
            <a:br>
              <a:rPr lang="es-ES" sz="1500" dirty="0"/>
            </a:br>
            <a:r>
              <a:rPr lang="es-ES" sz="1500" dirty="0"/>
              <a:t>enlaces conocidos, etc.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Adjuntos</a:t>
            </a:r>
            <a:r>
              <a:rPr lang="es-ES" sz="1500" dirty="0"/>
              <a:t>:  Analizar los adjuntos antes de abrirlos (</a:t>
            </a:r>
            <a:r>
              <a:rPr lang="es-ES" sz="1500" dirty="0">
                <a:solidFill>
                  <a:srgbClr val="0D75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Virus Total</a:t>
            </a:r>
            <a:r>
              <a:rPr lang="es-ES" sz="1500" dirty="0"/>
              <a:t>).</a:t>
            </a:r>
            <a:br>
              <a:rPr lang="es-ES" sz="1600" dirty="0">
                <a:hlinkClick r:id="rId3"/>
              </a:rPr>
            </a:br>
            <a:endParaRPr lang="es-ES" sz="1600"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DFBF6B53-E3BF-0B0E-6DDC-F65874A07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9"/>
            <a:ext cx="230425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DFD56F7-3E7E-5FBB-D022-B931E291B9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477" y="906993"/>
            <a:ext cx="8991239" cy="20959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8A3981-A057-F6F2-F4A7-230C022D5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2" r="10650"/>
          <a:stretch/>
        </p:blipFill>
        <p:spPr>
          <a:xfrm>
            <a:off x="275329" y="1775329"/>
            <a:ext cx="3410400" cy="277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FCB4C-BFB4-6435-5F45-B505AD71D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" r="1925"/>
          <a:stretch/>
        </p:blipFill>
        <p:spPr>
          <a:xfrm>
            <a:off x="4139952" y="2211710"/>
            <a:ext cx="4568603" cy="926068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CEBEA4-0E8B-A2C4-A717-FA1CFA10E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3322072"/>
            <a:ext cx="4568604" cy="98098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50515C-5EE6-E6CE-3DF8-EC83BDA07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875" r="3074" b="1875"/>
          <a:stretch/>
        </p:blipFill>
        <p:spPr>
          <a:xfrm>
            <a:off x="275329" y="123478"/>
            <a:ext cx="8688257" cy="125541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DBA21D6-C4E4-F962-DEB3-37DAC728B05A}"/>
              </a:ext>
            </a:extLst>
          </p:cNvPr>
          <p:cNvCxnSpPr>
            <a:cxnSpLocks/>
          </p:cNvCxnSpPr>
          <p:nvPr/>
        </p:nvCxnSpPr>
        <p:spPr>
          <a:xfrm flipH="1">
            <a:off x="1403648" y="699542"/>
            <a:ext cx="576881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5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6D6D9D7-391B-703F-C9C6-C29F32BFD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27560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FD86411-140A-2F1B-ACA3-477215C10D35}"/>
              </a:ext>
            </a:extLst>
          </p:cNvPr>
          <p:cNvSpPr txBox="1"/>
          <p:nvPr/>
        </p:nvSpPr>
        <p:spPr>
          <a:xfrm>
            <a:off x="395536" y="437748"/>
            <a:ext cx="3286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5. </a:t>
            </a:r>
            <a:r>
              <a:rPr lang="es-ES" sz="2000" dirty="0"/>
              <a:t>Responsabilidad del usuario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A976E8-DD27-E7D2-5B15-432175CB99D5}"/>
              </a:ext>
            </a:extLst>
          </p:cNvPr>
          <p:cNvSpPr txBox="1"/>
          <p:nvPr/>
        </p:nvSpPr>
        <p:spPr>
          <a:xfrm>
            <a:off x="397206" y="1347614"/>
            <a:ext cx="7924567" cy="316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Usar las herramientas de trabajo con </a:t>
            </a:r>
            <a:r>
              <a:rPr lang="es-ES" sz="1500" b="1" dirty="0"/>
              <a:t>responsabilidad</a:t>
            </a:r>
            <a:r>
              <a:rPr lang="es-ES" sz="1500" dirty="0"/>
              <a:t> y</a:t>
            </a:r>
            <a:r>
              <a:rPr lang="es-ES" sz="1500" b="1" dirty="0"/>
              <a:t> para fines profesionales.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Comunicar</a:t>
            </a:r>
            <a:r>
              <a:rPr lang="es-ES" sz="1500" dirty="0"/>
              <a:t> </a:t>
            </a:r>
            <a:r>
              <a:rPr lang="es-ES" sz="1500" b="1" dirty="0"/>
              <a:t>cualquier incidencia.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Antes de enviar o descargar información, </a:t>
            </a:r>
            <a:r>
              <a:rPr lang="es-ES" sz="1500" b="1" dirty="0"/>
              <a:t>revisar el remitente.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b="1" dirty="0"/>
              <a:t>No facilitar credenciales.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Utilizar</a:t>
            </a:r>
            <a:r>
              <a:rPr lang="es-ES" sz="1500" b="1" dirty="0"/>
              <a:t> contraseñas robustas.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Al menos 8 caracteres de distinto tipo (mayúsculas, minúsculas, números y símbolos)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No utilizar palabras sencillas, nombres personales, fechas de nacimiento.</a:t>
            </a:r>
          </a:p>
          <a:p>
            <a:pPr marL="742950" lvl="1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Evitar nomenclatura típica, por ejemplo, solemos poner la palabra y los símbolos detrás.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/>
              <a:t>Mantenerlo todo </a:t>
            </a:r>
            <a:r>
              <a:rPr lang="es-ES" sz="1500" b="1" dirty="0"/>
              <a:t>sincronizado con OneDrive y SharePoint para evitar perdida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186390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E0EBD911-80B3-A857-8B0A-69BE4AFA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r="20372"/>
          <a:stretch/>
        </p:blipFill>
        <p:spPr>
          <a:xfrm>
            <a:off x="6807337" y="1371252"/>
            <a:ext cx="2232248" cy="2556538"/>
          </a:xfrm>
          <a:prstGeom prst="rect">
            <a:avLst/>
          </a:prstGeom>
        </p:spPr>
      </p:pic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8CC1294-ECBB-BC1C-B61F-4EDB55AAA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" r="2199" b="12117"/>
          <a:stretch/>
        </p:blipFill>
        <p:spPr>
          <a:xfrm>
            <a:off x="182907" y="1347613"/>
            <a:ext cx="6549333" cy="3313335"/>
          </a:xfrm>
          <a:prstGeom prst="rect">
            <a:avLst/>
          </a:prstGeom>
          <a:ln>
            <a:noFill/>
          </a:ln>
        </p:spPr>
      </p:pic>
      <p:pic>
        <p:nvPicPr>
          <p:cNvPr id="6" name="Imagen 5" descr="SonicWALL Logo - LogoDix">
            <a:extLst>
              <a:ext uri="{FF2B5EF4-FFF2-40B4-BE49-F238E27FC236}">
                <a16:creationId xmlns:a16="http://schemas.microsoft.com/office/drawing/2014/main" id="{42A24CA6-084A-22E0-F405-20F6287F9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3" y="296321"/>
            <a:ext cx="494755" cy="2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0392DA-B56C-473F-1F33-1673F88E26DC}"/>
              </a:ext>
            </a:extLst>
          </p:cNvPr>
          <p:cNvSpPr txBox="1"/>
          <p:nvPr/>
        </p:nvSpPr>
        <p:spPr>
          <a:xfrm>
            <a:off x="2489667" y="197519"/>
            <a:ext cx="417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6. SonicWall CAS (Cloud App Security)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8B12F-2559-AD15-CE2E-E5B7718A6258}"/>
              </a:ext>
            </a:extLst>
          </p:cNvPr>
          <p:cNvSpPr txBox="1"/>
          <p:nvPr/>
        </p:nvSpPr>
        <p:spPr>
          <a:xfrm>
            <a:off x="5652120" y="3328979"/>
            <a:ext cx="1580781" cy="646331"/>
          </a:xfrm>
          <a:prstGeom prst="rect">
            <a:avLst/>
          </a:prstGeom>
          <a:solidFill>
            <a:srgbClr val="FF6C0C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Para solicitar la liberación del email</a:t>
            </a:r>
            <a:br>
              <a:rPr lang="es-ES" sz="1200" dirty="0"/>
            </a:br>
            <a:r>
              <a:rPr lang="es-ES" sz="1200" u="sng" dirty="0">
                <a:solidFill>
                  <a:srgbClr val="1242AE"/>
                </a:solidFill>
              </a:rPr>
              <a:t>pulse aquí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81636F-C4C4-020E-4F39-C51F49B5704F}"/>
              </a:ext>
            </a:extLst>
          </p:cNvPr>
          <p:cNvSpPr txBox="1"/>
          <p:nvPr/>
        </p:nvSpPr>
        <p:spPr>
          <a:xfrm>
            <a:off x="683568" y="631599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Correo electrónico que envía automáticamente el sistema de seguridad CAS para la información de la llegada de un correo detectado como phishing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A992B1-D4A3-5953-7673-D0407CE72A01}"/>
              </a:ext>
            </a:extLst>
          </p:cNvPr>
          <p:cNvSpPr/>
          <p:nvPr/>
        </p:nvSpPr>
        <p:spPr>
          <a:xfrm>
            <a:off x="2699792" y="3337424"/>
            <a:ext cx="2088232" cy="17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336ADBB-6F3B-F975-4BDF-9AB42F74791F}"/>
              </a:ext>
            </a:extLst>
          </p:cNvPr>
          <p:cNvSpPr/>
          <p:nvPr/>
        </p:nvSpPr>
        <p:spPr>
          <a:xfrm>
            <a:off x="1877599" y="2931789"/>
            <a:ext cx="1224136" cy="960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81CE5C-524E-C61C-9364-A23EA1DCD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4" y="4347287"/>
            <a:ext cx="2918828" cy="41033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ECB1927-0F24-9E79-EE1E-E75CF7DF6809}"/>
              </a:ext>
            </a:extLst>
          </p:cNvPr>
          <p:cNvSpPr/>
          <p:nvPr/>
        </p:nvSpPr>
        <p:spPr>
          <a:xfrm>
            <a:off x="3101736" y="4443958"/>
            <a:ext cx="137226" cy="216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93962CC-5B45-9852-AECC-60E10A840CE6}"/>
              </a:ext>
            </a:extLst>
          </p:cNvPr>
          <p:cNvSpPr/>
          <p:nvPr/>
        </p:nvSpPr>
        <p:spPr>
          <a:xfrm>
            <a:off x="182907" y="4443958"/>
            <a:ext cx="2843732" cy="216990"/>
          </a:xfrm>
          <a:prstGeom prst="rect">
            <a:avLst/>
          </a:prstGeom>
          <a:noFill/>
          <a:ln>
            <a:solidFill>
              <a:srgbClr val="FF6C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5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4D9E1916-B1B5-65AC-612E-71D978A0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8"/>
          <a:stretch/>
        </p:blipFill>
        <p:spPr>
          <a:xfrm>
            <a:off x="5930" y="195486"/>
            <a:ext cx="9108503" cy="1555785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D02E71E-3222-7A96-E181-CE8E06EFE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/>
          <a:stretch/>
        </p:blipFill>
        <p:spPr>
          <a:xfrm>
            <a:off x="1211809" y="1851670"/>
            <a:ext cx="6696744" cy="247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8A54E0-B304-9C08-96AA-F02694333DC0}"/>
              </a:ext>
            </a:extLst>
          </p:cNvPr>
          <p:cNvSpPr txBox="1"/>
          <p:nvPr/>
        </p:nvSpPr>
        <p:spPr>
          <a:xfrm>
            <a:off x="395536" y="1451560"/>
            <a:ext cx="126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Aun así…</a:t>
            </a:r>
          </a:p>
        </p:txBody>
      </p:sp>
    </p:spTree>
    <p:extLst>
      <p:ext uri="{BB962C8B-B14F-4D97-AF65-F5344CB8AC3E}">
        <p14:creationId xmlns:p14="http://schemas.microsoft.com/office/powerpoint/2010/main" val="61010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ntalla de video juego de un hombre&#10;&#10;Descripción generada automáticamente con confianza baja">
            <a:extLst>
              <a:ext uri="{FF2B5EF4-FFF2-40B4-BE49-F238E27FC236}">
                <a16:creationId xmlns:a16="http://schemas.microsoft.com/office/drawing/2014/main" id="{17FE9EBB-5A7D-4025-E887-CBD204030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05"/>
            <a:ext cx="9144000" cy="49480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0351036-E1C6-000F-E84B-0E43F4AF9D98}"/>
              </a:ext>
            </a:extLst>
          </p:cNvPr>
          <p:cNvSpPr txBox="1"/>
          <p:nvPr/>
        </p:nvSpPr>
        <p:spPr>
          <a:xfrm>
            <a:off x="2959218" y="374478"/>
            <a:ext cx="3199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7. </a:t>
            </a:r>
            <a:r>
              <a:rPr lang="es-ES" sz="2000" dirty="0"/>
              <a:t>Intercambio de información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252961-1353-E7A4-69AC-A255E653AA2E}"/>
              </a:ext>
            </a:extLst>
          </p:cNvPr>
          <p:cNvSpPr txBox="1"/>
          <p:nvPr/>
        </p:nvSpPr>
        <p:spPr>
          <a:xfrm>
            <a:off x="323528" y="987574"/>
            <a:ext cx="842493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Para proteger los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envíos de información 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 uso interno o confidencial, resulta conveniente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proteger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el archivo con una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contraseña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enviar la contraseña generada por otra vía distinta </a:t>
            </a:r>
            <a:r>
              <a:rPr lang="es-ES" sz="15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(Teams, WhatsApp, etc.) </a:t>
            </a:r>
            <a:r>
              <a:rPr lang="es-ES" sz="15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Pero no por correo electrónico.</a:t>
            </a:r>
            <a:endParaRPr lang="es-ES" sz="15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500" dirty="0"/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b="1" dirty="0"/>
              <a:t>WinRAR</a:t>
            </a:r>
            <a:br>
              <a:rPr lang="es-ES" sz="1500" dirty="0"/>
            </a:br>
            <a:r>
              <a:rPr lang="es-ES" sz="1500" dirty="0"/>
              <a:t>	Nos permite establecer una contraseña para la apertura del archivo.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ED62554-A2F9-CAEB-A3FE-C45BD824D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1" b="2223"/>
          <a:stretch/>
        </p:blipFill>
        <p:spPr>
          <a:xfrm>
            <a:off x="1347894" y="2490765"/>
            <a:ext cx="2880320" cy="21797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2B180B-B284-A9F0-78E7-B2873D4379E7}"/>
              </a:ext>
            </a:extLst>
          </p:cNvPr>
          <p:cNvSpPr txBox="1"/>
          <p:nvPr/>
        </p:nvSpPr>
        <p:spPr>
          <a:xfrm>
            <a:off x="5148064" y="2698595"/>
            <a:ext cx="3510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500" dirty="0">
                <a:ea typeface="Calibri" panose="020F0502020204030204" pitchFamily="34" charset="0"/>
              </a:rPr>
              <a:t>O</a:t>
            </a:r>
            <a:r>
              <a:rPr lang="es-ES" sz="1500" dirty="0">
                <a:effectLst/>
                <a:ea typeface="Calibri" panose="020F0502020204030204" pitchFamily="34" charset="0"/>
              </a:rPr>
              <a:t>tros servicios mediante enlaces de descarga:</a:t>
            </a:r>
            <a:r>
              <a:rPr lang="es-ES" sz="1500" dirty="0">
                <a:ea typeface="Calibri" panose="020F0502020204030204" pitchFamily="34" charset="0"/>
              </a:rPr>
              <a:t>	</a:t>
            </a:r>
            <a:endParaRPr lang="es-ES" sz="1500" dirty="0"/>
          </a:p>
        </p:txBody>
      </p:sp>
      <p:pic>
        <p:nvPicPr>
          <p:cNvPr id="1028" name="Picture 4" descr="WeTransfer finally lands on Android - TalkAndroid.com">
            <a:extLst>
              <a:ext uri="{FF2B5EF4-FFF2-40B4-BE49-F238E27FC236}">
                <a16:creationId xmlns:a16="http://schemas.microsoft.com/office/drawing/2014/main" id="{A31D7F90-5FFE-BC56-C960-AE416BC82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9210" r="20620" b="41137"/>
          <a:stretch/>
        </p:blipFill>
        <p:spPr bwMode="auto">
          <a:xfrm>
            <a:off x="5895112" y="3909071"/>
            <a:ext cx="363432" cy="18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ownload Microsoft SharePoint Logo in SVG Vector or PNG File Format ...">
            <a:extLst>
              <a:ext uri="{FF2B5EF4-FFF2-40B4-BE49-F238E27FC236}">
                <a16:creationId xmlns:a16="http://schemas.microsoft.com/office/drawing/2014/main" id="{50547825-1F70-7083-5878-5679881F0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15399" r="26023" b="14601"/>
          <a:stretch/>
        </p:blipFill>
        <p:spPr bwMode="auto">
          <a:xfrm>
            <a:off x="7490048" y="3851423"/>
            <a:ext cx="306058" cy="3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44C27-431D-E882-8ADB-1A9A5D55FECE}"/>
              </a:ext>
            </a:extLst>
          </p:cNvPr>
          <p:cNvSpPr txBox="1"/>
          <p:nvPr/>
        </p:nvSpPr>
        <p:spPr>
          <a:xfrm>
            <a:off x="7020272" y="3504895"/>
            <a:ext cx="1086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effectLst/>
                <a:ea typeface="Calibri" panose="020F0502020204030204" pitchFamily="34" charset="0"/>
              </a:rPr>
              <a:t>SharePoint</a:t>
            </a:r>
            <a:endParaRPr lang="es-E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B0FFBB-92E5-CD2F-5CE8-813159EA4C1A}"/>
              </a:ext>
            </a:extLst>
          </p:cNvPr>
          <p:cNvSpPr txBox="1"/>
          <p:nvPr/>
        </p:nvSpPr>
        <p:spPr>
          <a:xfrm>
            <a:off x="5508659" y="3504895"/>
            <a:ext cx="11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effectLst/>
                <a:ea typeface="Calibri" panose="020F0502020204030204" pitchFamily="34" charset="0"/>
              </a:rPr>
              <a:t>WeTransfer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5988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486D21B-0970-8FB1-4E95-A693D1CC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1"/>
          <a:stretch/>
        </p:blipFill>
        <p:spPr>
          <a:xfrm>
            <a:off x="19269" y="252028"/>
            <a:ext cx="4639444" cy="4457971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297022-D8E7-784F-9552-B2A58EF2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9" b="12849"/>
          <a:stretch/>
        </p:blipFill>
        <p:spPr>
          <a:xfrm>
            <a:off x="4318740" y="1203597"/>
            <a:ext cx="4805991" cy="3024337"/>
          </a:xfrm>
          <a:prstGeom prst="rect">
            <a:avLst/>
          </a:prstGeom>
        </p:spPr>
      </p:pic>
      <p:pic>
        <p:nvPicPr>
          <p:cNvPr id="1034" name="Picture 10" descr="Moça, que foto linda! Não pera... ~ Corretor Automático">
            <a:extLst>
              <a:ext uri="{FF2B5EF4-FFF2-40B4-BE49-F238E27FC236}">
                <a16:creationId xmlns:a16="http://schemas.microsoft.com/office/drawing/2014/main" id="{9CE651FF-CFCB-2F75-0E56-8C3D516C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62" y="431612"/>
            <a:ext cx="2095339" cy="13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Bocadillo de pensamiento contorno">
            <a:extLst>
              <a:ext uri="{FF2B5EF4-FFF2-40B4-BE49-F238E27FC236}">
                <a16:creationId xmlns:a16="http://schemas.microsoft.com/office/drawing/2014/main" id="{582129AC-5F07-7B5F-F9E7-362EAFC0E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23551">
            <a:off x="5590036" y="285603"/>
            <a:ext cx="760840" cy="605403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6E9C154-1FAB-3847-2A2A-86026E6B0F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26244" r="23910" b="29964"/>
          <a:stretch/>
        </p:blipFill>
        <p:spPr>
          <a:xfrm>
            <a:off x="611560" y="3779858"/>
            <a:ext cx="2664296" cy="62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131EDEE-229B-85DD-9A9D-E0CA4370A9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0" t="29914" r="4651" b="34378"/>
          <a:stretch/>
        </p:blipFill>
        <p:spPr>
          <a:xfrm>
            <a:off x="5630652" y="3844580"/>
            <a:ext cx="2361033" cy="497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70DA35-49E5-0B93-8574-51D99CDE3C69}"/>
              </a:ext>
            </a:extLst>
          </p:cNvPr>
          <p:cNvSpPr txBox="1"/>
          <p:nvPr/>
        </p:nvSpPr>
        <p:spPr>
          <a:xfrm>
            <a:off x="2262073" y="384325"/>
            <a:ext cx="461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8. </a:t>
            </a:r>
            <a:r>
              <a:rPr lang="es-ES" sz="2000" dirty="0"/>
              <a:t>Correcta sincronización de la información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2ED3D4B0-3F5E-C892-175D-87F4BC60D8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3" y="1000665"/>
            <a:ext cx="936104" cy="936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676DACA-BD68-DB2A-9885-555AA6AFF1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13153" r="17180" b="9731"/>
          <a:stretch/>
        </p:blipFill>
        <p:spPr>
          <a:xfrm>
            <a:off x="4817207" y="1088334"/>
            <a:ext cx="1088825" cy="84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2B8FAB-302E-6B9A-74B9-753B8A0B1FA7}"/>
              </a:ext>
            </a:extLst>
          </p:cNvPr>
          <p:cNvSpPr txBox="1"/>
          <p:nvPr/>
        </p:nvSpPr>
        <p:spPr>
          <a:xfrm>
            <a:off x="2051720" y="1284179"/>
            <a:ext cx="218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Datos compartidos </a:t>
            </a:r>
            <a:br>
              <a:rPr lang="es-ES" sz="1400" dirty="0"/>
            </a:br>
            <a:r>
              <a:rPr lang="es-ES" sz="1400" dirty="0"/>
              <a:t>por </a:t>
            </a:r>
            <a:r>
              <a:rPr lang="es-ES" sz="1400"/>
              <a:t>sitio</a:t>
            </a:r>
            <a:r>
              <a:rPr lang="es-ES" sz="1400" dirty="0"/>
              <a:t> </a:t>
            </a:r>
            <a:r>
              <a:rPr lang="es-ES" sz="1400"/>
              <a:t>para </a:t>
            </a:r>
            <a:r>
              <a:rPr lang="es-ES" sz="1400" dirty="0"/>
              <a:t>colaboración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0C2B8-69E9-7EF4-23DB-D48C973314D8}"/>
              </a:ext>
            </a:extLst>
          </p:cNvPr>
          <p:cNvSpPr txBox="1"/>
          <p:nvPr/>
        </p:nvSpPr>
        <p:spPr>
          <a:xfrm>
            <a:off x="6228184" y="1275606"/>
            <a:ext cx="146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Datos de trabajo </a:t>
            </a:r>
            <a:br>
              <a:rPr lang="es-ES" sz="1400" dirty="0"/>
            </a:br>
            <a:r>
              <a:rPr lang="es-ES" sz="1400" dirty="0"/>
              <a:t>personal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F3E420-3CA5-AF04-C876-F54CB0592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84" y="2440106"/>
            <a:ext cx="4094203" cy="8959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041D92-D540-4F5E-87F8-1064A935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07" y="2389443"/>
            <a:ext cx="3433215" cy="189331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32BFF08-A490-A913-53A1-BBD37D2863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0" t="6623" r="2090" b="62895"/>
          <a:stretch/>
        </p:blipFill>
        <p:spPr>
          <a:xfrm>
            <a:off x="-612576" y="3363838"/>
            <a:ext cx="5756076" cy="1567865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D7AFE81-A11A-425C-6681-76BA9F1E1B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4" t="19455" r="13638" b="54559"/>
          <a:stretch/>
        </p:blipFill>
        <p:spPr>
          <a:xfrm>
            <a:off x="4139952" y="3591007"/>
            <a:ext cx="4968552" cy="13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B5EB670-DF66-4EC5-A25F-8682403F2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23478"/>
            <a:ext cx="3049588" cy="503238"/>
          </a:xfrm>
          <a:prstGeom prst="rect">
            <a:avLst/>
          </a:prstGeom>
        </p:spPr>
        <p:txBody>
          <a:bodyPr/>
          <a:lstStyle/>
          <a:p>
            <a:r>
              <a:rPr lang="es-ES" sz="32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511EE-18AC-4F28-9613-483748D4FB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512" y="699542"/>
            <a:ext cx="3744416" cy="4248472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Introducción Ciberseguridad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Noticias actuales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Tipos de Ciberataques</a:t>
            </a:r>
            <a:endParaRPr lang="es-ES" sz="1400" dirty="0"/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3.1</a:t>
            </a:r>
            <a:r>
              <a:rPr lang="es-ES" sz="1100" dirty="0">
                <a:latin typeface="+mn-lt"/>
              </a:rPr>
              <a:t>    </a:t>
            </a:r>
            <a:r>
              <a:rPr lang="es-ES" sz="1400" dirty="0">
                <a:latin typeface="+mn-lt"/>
              </a:rPr>
              <a:t>Ejemplos de ataques con vínculos falsos</a:t>
            </a:r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3.2</a:t>
            </a:r>
            <a:r>
              <a:rPr lang="es-ES" sz="1400" dirty="0">
                <a:latin typeface="+mn-lt"/>
              </a:rPr>
              <a:t>   Ejemplos de altos cargos</a:t>
            </a:r>
          </a:p>
          <a:p>
            <a:pPr marL="320040" lvl="1" indent="0">
              <a:buClr>
                <a:schemeClr val="accent4"/>
              </a:buClr>
              <a:buSzPct val="90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3.3</a:t>
            </a:r>
            <a:r>
              <a:rPr lang="es-ES" sz="1400" dirty="0">
                <a:latin typeface="+mn-lt"/>
              </a:rPr>
              <a:t>   Ejemplo ingeniería social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Detectar correos maliciosos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Responsabilidad del usuario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>
                <a:latin typeface="+mn-lt"/>
              </a:rPr>
              <a:t>SonicWall CAS</a:t>
            </a:r>
            <a:r>
              <a:rPr lang="es-ES" sz="1400" dirty="0"/>
              <a:t> (Cloud App Security)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Intercambio de información</a:t>
            </a:r>
            <a:endParaRPr lang="es-ES" sz="1400" dirty="0">
              <a:latin typeface="+mn-lt"/>
            </a:endParaRP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Correcta sincronización de la información</a:t>
            </a:r>
          </a:p>
          <a:p>
            <a:pPr marL="320040" lvl="1" indent="0">
              <a:buClr>
                <a:schemeClr val="accent4"/>
              </a:buClr>
              <a:buSzPct val="95000"/>
              <a:buNone/>
            </a:pPr>
            <a:r>
              <a:rPr lang="es-ES" sz="1200" dirty="0">
                <a:solidFill>
                  <a:schemeClr val="accent4"/>
                </a:solidFill>
                <a:latin typeface="+mn-lt"/>
              </a:rPr>
              <a:t>8.1</a:t>
            </a:r>
            <a:r>
              <a:rPr lang="es-ES" sz="1400" dirty="0">
                <a:latin typeface="+mn-lt"/>
              </a:rPr>
              <a:t>   SharePoint</a:t>
            </a:r>
          </a:p>
          <a:p>
            <a:pPr marL="320040" lvl="1" indent="0">
              <a:buClr>
                <a:schemeClr val="accent4"/>
              </a:buClr>
              <a:buSzPct val="95000"/>
              <a:buNone/>
            </a:pPr>
            <a:r>
              <a:rPr lang="es-ES" sz="1200" dirty="0">
                <a:solidFill>
                  <a:schemeClr val="accent4"/>
                </a:solidFill>
              </a:rPr>
              <a:t>8.2</a:t>
            </a:r>
            <a:r>
              <a:rPr lang="es-ES" sz="1400" dirty="0"/>
              <a:t>   OneDrive</a:t>
            </a:r>
          </a:p>
          <a:p>
            <a:pPr marL="342900" indent="-342900">
              <a:buClr>
                <a:schemeClr val="accent4"/>
              </a:buClr>
              <a:buSzPct val="90000"/>
              <a:buFont typeface="+mj-lt"/>
              <a:buAutoNum type="arabicPeriod"/>
            </a:pPr>
            <a:r>
              <a:rPr lang="es-ES" sz="1400" dirty="0"/>
              <a:t>Preguntas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FCE245C-0E2C-E4A4-7539-B45AFCFF4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r="15973"/>
          <a:stretch/>
        </p:blipFill>
        <p:spPr>
          <a:xfrm>
            <a:off x="3923928" y="0"/>
            <a:ext cx="5220072" cy="51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"/>
    </mc:Choice>
    <mc:Fallback xmlns="">
      <p:transition spd="slow" advTm="9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4F13540-3F9B-C810-99BC-FFFD4B8B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33" y="2481453"/>
            <a:ext cx="8172400" cy="4276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EA83DD-C0D9-A425-C1C9-C7B7E393D9E1}"/>
              </a:ext>
            </a:extLst>
          </p:cNvPr>
          <p:cNvSpPr txBox="1"/>
          <p:nvPr/>
        </p:nvSpPr>
        <p:spPr>
          <a:xfrm>
            <a:off x="323528" y="1146839"/>
            <a:ext cx="3729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¿Cómo sincronizar carpetas del SharePoint?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D19271-EC66-26E5-8461-93F21C7CA4D8}"/>
              </a:ext>
            </a:extLst>
          </p:cNvPr>
          <p:cNvSpPr txBox="1"/>
          <p:nvPr/>
        </p:nvSpPr>
        <p:spPr>
          <a:xfrm>
            <a:off x="485230" y="1563616"/>
            <a:ext cx="226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Desde la web de SharePoint </a:t>
            </a:r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2EC09D3-CAB7-AF80-D487-12A2C55A7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8" t="24724" r="25680" b="31484"/>
          <a:stretch/>
        </p:blipFill>
        <p:spPr>
          <a:xfrm>
            <a:off x="2459055" y="19344"/>
            <a:ext cx="4112068" cy="98777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0260813-D179-FDC3-AF87-5C276F4A5EBD}"/>
              </a:ext>
            </a:extLst>
          </p:cNvPr>
          <p:cNvSpPr/>
          <p:nvPr/>
        </p:nvSpPr>
        <p:spPr>
          <a:xfrm>
            <a:off x="3779912" y="2489263"/>
            <a:ext cx="792088" cy="4120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Gráfico 13" descr="Cerrar contorno">
            <a:extLst>
              <a:ext uri="{FF2B5EF4-FFF2-40B4-BE49-F238E27FC236}">
                <a16:creationId xmlns:a16="http://schemas.microsoft.com/office/drawing/2014/main" id="{EF84E02E-B1AE-BA62-864B-234988E90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2371229"/>
            <a:ext cx="648072" cy="64807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EA2498E-C555-33BC-1DCF-595D866F6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54" r="10227" b="-11493"/>
          <a:stretch/>
        </p:blipFill>
        <p:spPr>
          <a:xfrm>
            <a:off x="410633" y="2043347"/>
            <a:ext cx="8208912" cy="30777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65C3AF9-E91A-D428-454F-6B2C420E8FBD}"/>
              </a:ext>
            </a:extLst>
          </p:cNvPr>
          <p:cNvSpPr txBox="1"/>
          <p:nvPr/>
        </p:nvSpPr>
        <p:spPr>
          <a:xfrm>
            <a:off x="899592" y="3411593"/>
            <a:ext cx="2970367" cy="738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/>
              <a:t>De esta manera lo que trabajemos en “local” estará sincronizado en SharePoint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C96C55-5620-95A8-4E91-94BA75B6E5F0}"/>
              </a:ext>
            </a:extLst>
          </p:cNvPr>
          <p:cNvSpPr txBox="1"/>
          <p:nvPr/>
        </p:nvSpPr>
        <p:spPr>
          <a:xfrm>
            <a:off x="4788024" y="3411593"/>
            <a:ext cx="332629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sz="1400" dirty="0"/>
              <a:t>Si creamos un acceso directo a OneDrive</a:t>
            </a:r>
            <a:br>
              <a:rPr lang="es-ES" sz="1400" dirty="0"/>
            </a:br>
            <a:r>
              <a:rPr lang="es-ES" sz="1400" dirty="0"/>
              <a:t>no sincroniza en el SharePoint, por lo que</a:t>
            </a:r>
            <a:br>
              <a:rPr lang="es-ES" sz="1400" dirty="0"/>
            </a:br>
            <a:r>
              <a:rPr lang="es-ES" sz="1400" dirty="0"/>
              <a:t>el trabajo hecho no se refleja en SharePoint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7F1225-49DF-19E4-7B0D-685DFAFF43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6" t="7724" r="3636" b="42618"/>
          <a:stretch/>
        </p:blipFill>
        <p:spPr>
          <a:xfrm>
            <a:off x="-828600" y="2429347"/>
            <a:ext cx="8064896" cy="25542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8C6DB6B-4640-B190-ED85-EDEDFAD9BE2D}"/>
              </a:ext>
            </a:extLst>
          </p:cNvPr>
          <p:cNvSpPr txBox="1"/>
          <p:nvPr/>
        </p:nvSpPr>
        <p:spPr>
          <a:xfrm>
            <a:off x="1331640" y="51555"/>
            <a:ext cx="158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DAEBF7"/>
                </a:solidFill>
              </a:rPr>
              <a:t>8.1</a:t>
            </a:r>
          </a:p>
        </p:txBody>
      </p:sp>
    </p:spTree>
    <p:extLst>
      <p:ext uri="{BB962C8B-B14F-4D97-AF65-F5344CB8AC3E}">
        <p14:creationId xmlns:p14="http://schemas.microsoft.com/office/powerpoint/2010/main" val="143502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F3B35D6-F852-3460-2042-C31743F2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0" t="29914" r="4651" b="34378"/>
          <a:stretch/>
        </p:blipFill>
        <p:spPr>
          <a:xfrm>
            <a:off x="2825806" y="94373"/>
            <a:ext cx="3618402" cy="86890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20BAFF-F62B-8485-B30D-EBAC4B78A7ED}"/>
              </a:ext>
            </a:extLst>
          </p:cNvPr>
          <p:cNvSpPr txBox="1"/>
          <p:nvPr/>
        </p:nvSpPr>
        <p:spPr>
          <a:xfrm>
            <a:off x="521098" y="1126293"/>
            <a:ext cx="713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La sincronización se inicia automáticamente al iniciar sesión en la cuenta de OneDrive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AE1B41-D1D7-0E6E-4E1D-432146AB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37" y="1601938"/>
            <a:ext cx="2016224" cy="1625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1CF6BA-0DF7-2223-1EC7-A65E73D2DB8A}"/>
              </a:ext>
            </a:extLst>
          </p:cNvPr>
          <p:cNvSpPr txBox="1"/>
          <p:nvPr/>
        </p:nvSpPr>
        <p:spPr>
          <a:xfrm>
            <a:off x="463808" y="1745444"/>
            <a:ext cx="3935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Podemos elegir las carpetas que queremos sincronizar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Las modificaciones que se realicen se sincronizan automáticamente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Debemos ver los archivos sincronizados siempre</a:t>
            </a:r>
            <a:br>
              <a:rPr lang="es-ES" sz="1600" dirty="0"/>
            </a:br>
            <a:r>
              <a:rPr lang="es-ES" sz="800" dirty="0">
                <a:solidFill>
                  <a:schemeClr val="bg1"/>
                </a:solidFill>
              </a:rPr>
              <a:t>d</a:t>
            </a:r>
          </a:p>
          <a:p>
            <a:pPr marL="285750" indent="-285750">
              <a:buClr>
                <a:schemeClr val="accent4"/>
              </a:buClr>
              <a:buSzPct val="75000"/>
              <a:buFont typeface="Wingdings" panose="05000000000000000000" pitchFamily="2" charset="2"/>
              <a:buChar char="v"/>
            </a:pPr>
            <a:r>
              <a:rPr lang="es-ES" sz="1600" dirty="0"/>
              <a:t>De esta manera, en cada cambio de equipo los archivos se mantendrán en idénticas condiciones</a:t>
            </a:r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A80A295-5362-F0BA-BD2B-6B20C0E44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4" t="19455" r="13638" b="54559"/>
          <a:stretch/>
        </p:blipFill>
        <p:spPr>
          <a:xfrm>
            <a:off x="-108520" y="3585842"/>
            <a:ext cx="6120680" cy="13366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0CBC0E-B1B8-8149-F28F-503A36A0305B}"/>
              </a:ext>
            </a:extLst>
          </p:cNvPr>
          <p:cNvSpPr txBox="1"/>
          <p:nvPr/>
        </p:nvSpPr>
        <p:spPr>
          <a:xfrm>
            <a:off x="1517422" y="65872"/>
            <a:ext cx="1410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AE4F2"/>
                </a:solidFill>
              </a:rPr>
              <a:t>8.2</a:t>
            </a:r>
          </a:p>
        </p:txBody>
      </p:sp>
      <p:pic>
        <p:nvPicPr>
          <p:cNvPr id="10" name="Imagen 9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579BB446-9C97-D356-D509-7B31514699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28" y="1602147"/>
            <a:ext cx="1581026" cy="3101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9C26B4C-4583-6C33-5451-6595C965ED37}"/>
              </a:ext>
            </a:extLst>
          </p:cNvPr>
          <p:cNvSpPr/>
          <p:nvPr/>
        </p:nvSpPr>
        <p:spPr>
          <a:xfrm>
            <a:off x="4383828" y="4422409"/>
            <a:ext cx="1581026" cy="7699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ED309B4-86F2-CCC4-1429-623AC1A7FF3B}"/>
              </a:ext>
            </a:extLst>
          </p:cNvPr>
          <p:cNvSpPr/>
          <p:nvPr/>
        </p:nvSpPr>
        <p:spPr>
          <a:xfrm>
            <a:off x="5102333" y="4492103"/>
            <a:ext cx="144016" cy="214112"/>
          </a:xfrm>
          <a:prstGeom prst="rect">
            <a:avLst/>
          </a:prstGeom>
          <a:noFill/>
          <a:ln>
            <a:solidFill>
              <a:srgbClr val="0078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748D50D-2DEA-9EA7-72B5-55E4FB045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537" y="3526601"/>
            <a:ext cx="2016224" cy="4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CF3697-FBD0-D608-5A11-C10CFC0D4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3795886"/>
            <a:ext cx="1224136" cy="12320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5A1951A-2192-DC21-85BA-5D2B7A7E9DD6}"/>
              </a:ext>
            </a:extLst>
          </p:cNvPr>
          <p:cNvCxnSpPr>
            <a:cxnSpLocks/>
          </p:cNvCxnSpPr>
          <p:nvPr/>
        </p:nvCxnSpPr>
        <p:spPr>
          <a:xfrm>
            <a:off x="4744358" y="4422409"/>
            <a:ext cx="259690" cy="769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8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Drive Sync for Windows – Division of Information Technology Blog">
            <a:extLst>
              <a:ext uri="{FF2B5EF4-FFF2-40B4-BE49-F238E27FC236}">
                <a16:creationId xmlns:a16="http://schemas.microsoft.com/office/drawing/2014/main" id="{AB467F2F-70C3-4114-1466-8987F7B3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46A900-FB6A-F323-1DAF-899931C34153}"/>
              </a:ext>
            </a:extLst>
          </p:cNvPr>
          <p:cNvSpPr txBox="1"/>
          <p:nvPr/>
        </p:nvSpPr>
        <p:spPr>
          <a:xfrm>
            <a:off x="683568" y="400500"/>
            <a:ext cx="3285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Diferencias de los iconos de OneDrive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D84890-87E4-F9AB-918B-3DB51C23FBCA}"/>
              </a:ext>
            </a:extLst>
          </p:cNvPr>
          <p:cNvGrpSpPr/>
          <p:nvPr/>
        </p:nvGrpSpPr>
        <p:grpSpPr>
          <a:xfrm>
            <a:off x="1407296" y="1027541"/>
            <a:ext cx="7286125" cy="463639"/>
            <a:chOff x="1407296" y="1027541"/>
            <a:chExt cx="7286125" cy="463639"/>
          </a:xfrm>
        </p:grpSpPr>
        <p:pic>
          <p:nvPicPr>
            <p:cNvPr id="6" name="Imagen 5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D3E68E04-6B49-5C6E-B06B-6EC0E5039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0" t="29840" r="37400" b="34880"/>
            <a:stretch/>
          </p:blipFill>
          <p:spPr>
            <a:xfrm>
              <a:off x="1407296" y="1027541"/>
              <a:ext cx="456642" cy="463639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7F01C28-0AC4-5566-B619-F06DE2B4C839}"/>
                </a:ext>
              </a:extLst>
            </p:cNvPr>
            <p:cNvSpPr txBox="1"/>
            <p:nvPr/>
          </p:nvSpPr>
          <p:spPr>
            <a:xfrm>
              <a:off x="2326357" y="1096664"/>
              <a:ext cx="6367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Se está sincronizando un archivo o carpeta porque ha detectado un cambio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085D9D6-2F36-C872-28D4-AED6EC0752CA}"/>
              </a:ext>
            </a:extLst>
          </p:cNvPr>
          <p:cNvGrpSpPr/>
          <p:nvPr/>
        </p:nvGrpSpPr>
        <p:grpSpPr>
          <a:xfrm>
            <a:off x="1380240" y="1651467"/>
            <a:ext cx="7039514" cy="369151"/>
            <a:chOff x="1380240" y="1651467"/>
            <a:chExt cx="7039514" cy="369151"/>
          </a:xfrm>
        </p:grpSpPr>
        <p:pic>
          <p:nvPicPr>
            <p:cNvPr id="3076" name="Picture 4" descr="Securing Your Internet Of Things (IOT)">
              <a:extLst>
                <a:ext uri="{FF2B5EF4-FFF2-40B4-BE49-F238E27FC236}">
                  <a16:creationId xmlns:a16="http://schemas.microsoft.com/office/drawing/2014/main" id="{FF104DAD-9371-CAEE-0CAB-D34EF78E2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240" y="1651467"/>
              <a:ext cx="510754" cy="33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F28F4EC-9932-C481-4A47-4FE6E5392228}"/>
                </a:ext>
              </a:extLst>
            </p:cNvPr>
            <p:cNvSpPr txBox="1"/>
            <p:nvPr/>
          </p:nvSpPr>
          <p:spPr>
            <a:xfrm>
              <a:off x="2310196" y="1682064"/>
              <a:ext cx="6109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Los archivos solo están disponibles si el equipo está conectado a Internet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9C3A049-2098-53AB-8F8A-C5D2B1395E68}"/>
              </a:ext>
            </a:extLst>
          </p:cNvPr>
          <p:cNvGrpSpPr/>
          <p:nvPr/>
        </p:nvGrpSpPr>
        <p:grpSpPr>
          <a:xfrm>
            <a:off x="1403096" y="2143196"/>
            <a:ext cx="6811924" cy="478227"/>
            <a:chOff x="1403096" y="2143196"/>
            <a:chExt cx="6811924" cy="478227"/>
          </a:xfrm>
        </p:grpSpPr>
        <p:pic>
          <p:nvPicPr>
            <p:cNvPr id="3074" name="Picture 2" descr="K Auction">
              <a:extLst>
                <a:ext uri="{FF2B5EF4-FFF2-40B4-BE49-F238E27FC236}">
                  <a16:creationId xmlns:a16="http://schemas.microsoft.com/office/drawing/2014/main" id="{F50A6AE0-5349-6B18-829E-F5FF10FB7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096" y="2143196"/>
              <a:ext cx="463640" cy="46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849D9FD-8447-DCC2-454C-ADCBDA4C46AD}"/>
                </a:ext>
              </a:extLst>
            </p:cNvPr>
            <p:cNvSpPr txBox="1"/>
            <p:nvPr/>
          </p:nvSpPr>
          <p:spPr>
            <a:xfrm>
              <a:off x="2326357" y="2282869"/>
              <a:ext cx="588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Estaba disponible en línea y ha sido descargado a nuestro dispositivo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B3B0464-0062-1A8B-DA61-A67EB8EC9DEC}"/>
              </a:ext>
            </a:extLst>
          </p:cNvPr>
          <p:cNvGrpSpPr/>
          <p:nvPr/>
        </p:nvGrpSpPr>
        <p:grpSpPr>
          <a:xfrm>
            <a:off x="1418892" y="3358563"/>
            <a:ext cx="5414533" cy="446946"/>
            <a:chOff x="1418892" y="3358563"/>
            <a:chExt cx="5414533" cy="446946"/>
          </a:xfrm>
        </p:grpSpPr>
        <p:pic>
          <p:nvPicPr>
            <p:cNvPr id="3080" name="Picture 8" descr="閉める イラスト素材 - iStock">
              <a:extLst>
                <a:ext uri="{FF2B5EF4-FFF2-40B4-BE49-F238E27FC236}">
                  <a16:creationId xmlns:a16="http://schemas.microsoft.com/office/drawing/2014/main" id="{5D10E473-E5B1-7731-60C7-C3E170DBC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00" t="29000" r="6601" b="29000"/>
            <a:stretch/>
          </p:blipFill>
          <p:spPr bwMode="auto">
            <a:xfrm>
              <a:off x="1418892" y="3358563"/>
              <a:ext cx="432048" cy="4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76DD937-E52B-2CBB-CCEE-CAC31DDA4C8D}"/>
                </a:ext>
              </a:extLst>
            </p:cNvPr>
            <p:cNvSpPr txBox="1"/>
            <p:nvPr/>
          </p:nvSpPr>
          <p:spPr>
            <a:xfrm>
              <a:off x="2326357" y="3394962"/>
              <a:ext cx="4507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Archivo o carpeta tiene problemas de sincronización 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8F47E0B-7C11-8484-288A-E80CF1637B35}"/>
              </a:ext>
            </a:extLst>
          </p:cNvPr>
          <p:cNvGrpSpPr/>
          <p:nvPr/>
        </p:nvGrpSpPr>
        <p:grpSpPr>
          <a:xfrm>
            <a:off x="1403096" y="2760191"/>
            <a:ext cx="5666675" cy="438668"/>
            <a:chOff x="1403096" y="2760191"/>
            <a:chExt cx="5666675" cy="438668"/>
          </a:xfrm>
        </p:grpSpPr>
        <p:pic>
          <p:nvPicPr>
            <p:cNvPr id="4" name="Imagen 3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2C3EA704-34BA-D2D0-2195-751A43584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0" t="29841" b="34880"/>
            <a:stretch/>
          </p:blipFill>
          <p:spPr>
            <a:xfrm>
              <a:off x="1403096" y="2760191"/>
              <a:ext cx="432048" cy="438668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DA90AF9-4611-5493-9FEE-ED4169B43776}"/>
                </a:ext>
              </a:extLst>
            </p:cNvPr>
            <p:cNvSpPr txBox="1"/>
            <p:nvPr/>
          </p:nvSpPr>
          <p:spPr>
            <a:xfrm>
              <a:off x="2326357" y="2846009"/>
              <a:ext cx="4743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El documento se mantiene en nuestro dispositivo siempre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CD4C75A-A358-CCAA-90A2-C4CEE156AD11}"/>
              </a:ext>
            </a:extLst>
          </p:cNvPr>
          <p:cNvGrpSpPr/>
          <p:nvPr/>
        </p:nvGrpSpPr>
        <p:grpSpPr>
          <a:xfrm>
            <a:off x="1397404" y="3968847"/>
            <a:ext cx="5815034" cy="338554"/>
            <a:chOff x="1397404" y="3968847"/>
            <a:chExt cx="5815034" cy="338554"/>
          </a:xfrm>
        </p:grpSpPr>
        <p:pic>
          <p:nvPicPr>
            <p:cNvPr id="12" name="Picture 4" descr="Securing Your Internet Of Things (IOT)">
              <a:extLst>
                <a:ext uri="{FF2B5EF4-FFF2-40B4-BE49-F238E27FC236}">
                  <a16:creationId xmlns:a16="http://schemas.microsoft.com/office/drawing/2014/main" id="{B66F22BA-30DA-3A87-EBED-18592ACBC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404" y="4003718"/>
              <a:ext cx="338840" cy="224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n 13" descr="Icono&#10;&#10;Descripción generada automáticamente">
              <a:extLst>
                <a:ext uri="{FF2B5EF4-FFF2-40B4-BE49-F238E27FC236}">
                  <a16:creationId xmlns:a16="http://schemas.microsoft.com/office/drawing/2014/main" id="{70F12356-4DDC-1DAC-ABF7-AD587CCD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916" y="4041600"/>
              <a:ext cx="131024" cy="14871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5E0087B-AC36-F4C6-3C00-94EF3F7A0345}"/>
                </a:ext>
              </a:extLst>
            </p:cNvPr>
            <p:cNvSpPr txBox="1"/>
            <p:nvPr/>
          </p:nvSpPr>
          <p:spPr>
            <a:xfrm>
              <a:off x="2326357" y="3968847"/>
              <a:ext cx="4886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rgbClr val="1E1E1E"/>
                  </a:solidFill>
                </a:rPr>
                <a:t>El </a:t>
              </a:r>
              <a:r>
                <a:rPr lang="es-ES" sz="1600" b="0" i="0" dirty="0">
                  <a:solidFill>
                    <a:srgbClr val="1E1E1E"/>
                  </a:solidFill>
                  <a:effectLst/>
                </a:rPr>
                <a:t>archivo o carpeta se ha compartido con otras personas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455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AF3255-D2E8-142B-79FF-D36EAEFBB215}"/>
              </a:ext>
            </a:extLst>
          </p:cNvPr>
          <p:cNvSpPr txBox="1"/>
          <p:nvPr/>
        </p:nvSpPr>
        <p:spPr>
          <a:xfrm>
            <a:off x="3341637" y="1377521"/>
            <a:ext cx="246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Pues ya estaría…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CF04B1-86C7-BACA-3961-7C074E51019E}"/>
              </a:ext>
            </a:extLst>
          </p:cNvPr>
          <p:cNvSpPr txBox="1"/>
          <p:nvPr/>
        </p:nvSpPr>
        <p:spPr>
          <a:xfrm>
            <a:off x="2788755" y="1995686"/>
            <a:ext cx="3566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¡Muchas gracias!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99DFD9-5237-BCB4-435F-265B81DDB476}"/>
              </a:ext>
            </a:extLst>
          </p:cNvPr>
          <p:cNvSpPr txBox="1"/>
          <p:nvPr/>
        </p:nvSpPr>
        <p:spPr>
          <a:xfrm>
            <a:off x="4211959" y="2860072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s-ES" sz="5400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AF4DC4-2395-2C33-C308-14530EA61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16" y="2033587"/>
            <a:ext cx="1619250" cy="1076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82CA65C-5255-D4AA-F338-F50CF8EE3A8B}"/>
              </a:ext>
            </a:extLst>
          </p:cNvPr>
          <p:cNvSpPr txBox="1"/>
          <p:nvPr/>
        </p:nvSpPr>
        <p:spPr>
          <a:xfrm>
            <a:off x="3707904" y="2223980"/>
            <a:ext cx="3566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¡Muchas gracias!</a:t>
            </a:r>
          </a:p>
        </p:txBody>
      </p:sp>
      <p:pic>
        <p:nvPicPr>
          <p:cNvPr id="5122" name="Picture 2" descr="Pin by Amylah Melancon on LOL | Super happy face, Roblox, Hoodie roblox">
            <a:extLst>
              <a:ext uri="{FF2B5EF4-FFF2-40B4-BE49-F238E27FC236}">
                <a16:creationId xmlns:a16="http://schemas.microsoft.com/office/drawing/2014/main" id="{AAA8714A-D387-5D26-D8F8-350D26C7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153">
            <a:off x="7205552" y="3104800"/>
            <a:ext cx="1297997" cy="12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5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Marvel character background Stock Photos, Royalty Free Marvel character ...">
            <a:extLst>
              <a:ext uri="{FF2B5EF4-FFF2-40B4-BE49-F238E27FC236}">
                <a16:creationId xmlns:a16="http://schemas.microsoft.com/office/drawing/2014/main" id="{03A5FBEA-DAF9-BA27-F2B0-0C1A04ECF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Marvel character background Stock Photos, Royalty Free Marvel character ...">
            <a:extLst>
              <a:ext uri="{FF2B5EF4-FFF2-40B4-BE49-F238E27FC236}">
                <a16:creationId xmlns:a16="http://schemas.microsoft.com/office/drawing/2014/main" id="{C41F4D98-7662-30B8-0574-966D64C6F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6" name="Picture 10" descr="عنوان الدرس : سؤال الذات / وِجدان الشاعر أحمد المجاطي">
            <a:extLst>
              <a:ext uri="{FF2B5EF4-FFF2-40B4-BE49-F238E27FC236}">
                <a16:creationId xmlns:a16="http://schemas.microsoft.com/office/drawing/2014/main" id="{65E1B07D-B525-A5ED-D741-8B557932B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25801"/>
          <a:stretch/>
        </p:blipFill>
        <p:spPr bwMode="auto">
          <a:xfrm>
            <a:off x="4855232" y="149932"/>
            <a:ext cx="2664296" cy="49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D2271E-69A8-788E-12C8-F5921B6FD75F}"/>
              </a:ext>
            </a:extLst>
          </p:cNvPr>
          <p:cNvSpPr txBox="1"/>
          <p:nvPr/>
        </p:nvSpPr>
        <p:spPr>
          <a:xfrm>
            <a:off x="1043608" y="1258217"/>
            <a:ext cx="35283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ptos" panose="020B0004020202020204" pitchFamily="34" charset="0"/>
              </a:rPr>
              <a:t>Si tenéis cualquier pregunta no dudéis en consultar al área de sistemas</a:t>
            </a:r>
          </a:p>
        </p:txBody>
      </p:sp>
    </p:spTree>
    <p:extLst>
      <p:ext uri="{BB962C8B-B14F-4D97-AF65-F5344CB8AC3E}">
        <p14:creationId xmlns:p14="http://schemas.microsoft.com/office/powerpoint/2010/main" val="82140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92EDB3-F13F-4933-A5DD-57A41A293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99" y="915568"/>
            <a:ext cx="3836437" cy="404171"/>
          </a:xfrm>
        </p:spPr>
        <p:txBody>
          <a:bodyPr/>
          <a:lstStyle/>
          <a:p>
            <a:r>
              <a:rPr lang="es-ES" sz="2000" dirty="0">
                <a:latin typeface="+mn-lt"/>
              </a:rPr>
              <a:t>1. Introducción Ciberseguridad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F21590-F2D7-48AB-8DDC-472DAF67F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544" y="1635647"/>
            <a:ext cx="4176464" cy="792088"/>
          </a:xfrm>
        </p:spPr>
        <p:txBody>
          <a:bodyPr/>
          <a:lstStyle/>
          <a:p>
            <a:r>
              <a:rPr lang="es-E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La ciberseguridad se refiere a la práctica de </a:t>
            </a:r>
            <a:r>
              <a:rPr lang="es-E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proteger sistemas, redes y la información</a:t>
            </a:r>
            <a:r>
              <a:rPr lang="es-E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 de amenazas, ataques y acceso no autorizado.</a:t>
            </a:r>
            <a:endParaRPr lang="es-ES" sz="14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E2A100-758C-56F4-8A0A-205980F6EF1D}"/>
              </a:ext>
            </a:extLst>
          </p:cNvPr>
          <p:cNvSpPr txBox="1"/>
          <p:nvPr/>
        </p:nvSpPr>
        <p:spPr>
          <a:xfrm>
            <a:off x="5148064" y="1319739"/>
            <a:ext cx="329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dirty="0">
              <a:latin typeface="Söhn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7174D3-7A7B-B063-0AAB-2542DCE6E106}"/>
              </a:ext>
            </a:extLst>
          </p:cNvPr>
          <p:cNvSpPr txBox="1"/>
          <p:nvPr/>
        </p:nvSpPr>
        <p:spPr>
          <a:xfrm>
            <a:off x="476050" y="3669872"/>
            <a:ext cx="3951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Elementos causantes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Mal uso de la información.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Incumplimiento de las políticas de seguridad </a:t>
            </a:r>
            <a:br>
              <a:rPr lang="es-ES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de la empresa.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C4F79B-E926-A015-69C9-F59BDD91E1C2}"/>
              </a:ext>
            </a:extLst>
          </p:cNvPr>
          <p:cNvSpPr txBox="1"/>
          <p:nvPr/>
        </p:nvSpPr>
        <p:spPr>
          <a:xfrm>
            <a:off x="452543" y="2571750"/>
            <a:ext cx="2787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Motivaciones de los cibercriminales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Beneficios económicos.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Propiedad intelectual.</a:t>
            </a:r>
          </a:p>
          <a:p>
            <a:pPr marL="285750" indent="-285750">
              <a:buSzPct val="83000"/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Fines políticos (activismo).</a:t>
            </a:r>
          </a:p>
        </p:txBody>
      </p:sp>
      <p:pic>
        <p:nvPicPr>
          <p:cNvPr id="13" name="Imagen 12" descr="Imagen que contiene ventana, lluvia, vidrio, sostener&#10;&#10;Descripción generada automáticamente">
            <a:extLst>
              <a:ext uri="{FF2B5EF4-FFF2-40B4-BE49-F238E27FC236}">
                <a16:creationId xmlns:a16="http://schemas.microsoft.com/office/drawing/2014/main" id="{7F647AED-70B2-FACC-7F21-A72D8DD90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7772"/>
            <a:ext cx="4427984" cy="28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"/>
    </mc:Choice>
    <mc:Fallback xmlns="">
      <p:transition spd="slow" advTm="5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A832D74-89E3-959B-D625-0BC44DD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7" y="1938909"/>
            <a:ext cx="5108091" cy="113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A17E69-3E38-4E41-31C7-65557031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63" y="627535"/>
            <a:ext cx="3394454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850EE1-6D56-FC17-74E1-23B281AAB40E}"/>
              </a:ext>
            </a:extLst>
          </p:cNvPr>
          <p:cNvSpPr txBox="1"/>
          <p:nvPr/>
        </p:nvSpPr>
        <p:spPr>
          <a:xfrm>
            <a:off x="3419872" y="34494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 Noticias actuales…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40FBFAC-E3F3-8244-4296-D21DBFB5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55" y="3219822"/>
            <a:ext cx="4079237" cy="162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AB810D-A4C3-5725-7415-CC774E6AC8C0}"/>
              </a:ext>
            </a:extLst>
          </p:cNvPr>
          <p:cNvCxnSpPr>
            <a:cxnSpLocks/>
          </p:cNvCxnSpPr>
          <p:nvPr/>
        </p:nvCxnSpPr>
        <p:spPr>
          <a:xfrm>
            <a:off x="5508104" y="3867894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0DFAAF-9806-AE5D-6858-A98560889CC3}"/>
              </a:ext>
            </a:extLst>
          </p:cNvPr>
          <p:cNvGrpSpPr/>
          <p:nvPr/>
        </p:nvGrpSpPr>
        <p:grpSpPr>
          <a:xfrm>
            <a:off x="505210" y="403826"/>
            <a:ext cx="4371055" cy="1383382"/>
            <a:chOff x="505210" y="510514"/>
            <a:chExt cx="4371055" cy="127669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FFEBDC-2A3E-689F-42A0-1385D22A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210" y="510514"/>
              <a:ext cx="4371055" cy="1276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4BBACA53-2398-461E-1C60-DA03821CFEC0}"/>
                </a:ext>
              </a:extLst>
            </p:cNvPr>
            <p:cNvCxnSpPr/>
            <p:nvPr/>
          </p:nvCxnSpPr>
          <p:spPr>
            <a:xfrm>
              <a:off x="971600" y="1707654"/>
              <a:ext cx="23762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BBBAA93-B137-632F-9802-6136649BB72F}"/>
              </a:ext>
            </a:extLst>
          </p:cNvPr>
          <p:cNvCxnSpPr/>
          <p:nvPr/>
        </p:nvCxnSpPr>
        <p:spPr>
          <a:xfrm>
            <a:off x="4211960" y="1427750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3692DD8-B7EE-C9EC-A3A3-1526E5C278FD}"/>
              </a:ext>
            </a:extLst>
          </p:cNvPr>
          <p:cNvCxnSpPr>
            <a:cxnSpLocks/>
          </p:cNvCxnSpPr>
          <p:nvPr/>
        </p:nvCxnSpPr>
        <p:spPr>
          <a:xfrm>
            <a:off x="608389" y="2859782"/>
            <a:ext cx="3173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778D6952-399C-5A01-3445-AE08A9D64CBC}"/>
              </a:ext>
            </a:extLst>
          </p:cNvPr>
          <p:cNvCxnSpPr/>
          <p:nvPr/>
        </p:nvCxnSpPr>
        <p:spPr>
          <a:xfrm>
            <a:off x="2194929" y="4299942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0220B53-AA0D-8FF8-6DFE-4CDE8FC686B5}"/>
              </a:ext>
            </a:extLst>
          </p:cNvPr>
          <p:cNvCxnSpPr/>
          <p:nvPr/>
        </p:nvCxnSpPr>
        <p:spPr>
          <a:xfrm>
            <a:off x="734355" y="1419622"/>
            <a:ext cx="28295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F1EBFE5-CEA5-226E-E571-CC09318E7502}"/>
              </a:ext>
            </a:extLst>
          </p:cNvPr>
          <p:cNvCxnSpPr>
            <a:cxnSpLocks/>
          </p:cNvCxnSpPr>
          <p:nvPr/>
        </p:nvCxnSpPr>
        <p:spPr>
          <a:xfrm>
            <a:off x="3059832" y="2715766"/>
            <a:ext cx="20882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B822AB9-9F5E-E410-645B-293011DBE903}"/>
              </a:ext>
            </a:extLst>
          </p:cNvPr>
          <p:cNvCxnSpPr>
            <a:cxnSpLocks/>
          </p:cNvCxnSpPr>
          <p:nvPr/>
        </p:nvCxnSpPr>
        <p:spPr>
          <a:xfrm>
            <a:off x="7668344" y="3723878"/>
            <a:ext cx="1084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9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"/>
    </mc:Choice>
    <mc:Fallback xmlns="">
      <p:transition spd="slow" advTm="20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CDB4B0A-DB25-7717-08E3-1031C5DF5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000" dirty="0">
                <a:solidFill>
                  <a:schemeClr val="tx1"/>
                </a:solidFill>
                <a:latin typeface="+mn-lt"/>
              </a:rPr>
              <a:t>3. Tipos de Ciberataques</a:t>
            </a:r>
          </a:p>
        </p:txBody>
      </p:sp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F8C2AAC-0E40-5D69-1223-BE51D411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3853514" cy="244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CB9A9A8-8423-282A-6A84-317881D99E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45671" y="532866"/>
            <a:ext cx="5298329" cy="4077767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Ingeniería social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s-ES" sz="1400" b="1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Phishing 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s-ES" sz="1400" b="1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Spoofing</a:t>
            </a:r>
            <a:b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1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4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s-ES" sz="14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Malware</a:t>
            </a:r>
            <a:br>
              <a:rPr lang="es-E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D40498-EAE7-AFDA-DD89-451F3B71DB54}"/>
              </a:ext>
            </a:extLst>
          </p:cNvPr>
          <p:cNvSpPr txBox="1"/>
          <p:nvPr/>
        </p:nvSpPr>
        <p:spPr>
          <a:xfrm>
            <a:off x="4138507" y="778381"/>
            <a:ext cx="4896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Consiste en </a:t>
            </a:r>
            <a:r>
              <a:rPr lang="es-E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persuadir y manipular </a:t>
            </a:r>
            <a:r>
              <a:rPr lang="es-E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la víctima mediante habilidades sociales y psicológicas para conseguir la información de interés.</a:t>
            </a:r>
          </a:p>
          <a:p>
            <a:endParaRPr lang="es-ES" sz="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3385D5-742C-4BAF-18BE-9191666B067F}"/>
              </a:ext>
            </a:extLst>
          </p:cNvPr>
          <p:cNvSpPr txBox="1"/>
          <p:nvPr/>
        </p:nvSpPr>
        <p:spPr>
          <a:xfrm>
            <a:off x="4138507" y="1873778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Engañan a las personas para 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 revelen información confidencial 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haciéndoles creer que interactúan con una entidad de confianza.</a:t>
            </a:r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7D4CB5-ECC6-1872-1D34-68A46FC77D05}"/>
              </a:ext>
            </a:extLst>
          </p:cNvPr>
          <p:cNvSpPr txBox="1"/>
          <p:nvPr/>
        </p:nvSpPr>
        <p:spPr>
          <a:xfrm>
            <a:off x="4138507" y="2900390"/>
            <a:ext cx="454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Engañan a los usuarios haciéndoles creer que la fuente de un mensaje es </a:t>
            </a:r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legítima cuando en realidad no lo es.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DB5EA2-33B2-00EC-C953-CD9864A6DBA2}"/>
              </a:ext>
            </a:extLst>
          </p:cNvPr>
          <p:cNvSpPr txBox="1"/>
          <p:nvPr/>
        </p:nvSpPr>
        <p:spPr>
          <a:xfrm>
            <a:off x="4138507" y="376260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Programas maliciosos</a:t>
            </a:r>
            <a:r>
              <a:rPr lang="es-E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cuya finalidad es causar daño, espiar, extorsionar dinero (ransomware), controlar sistemas, etc.</a:t>
            </a:r>
            <a:endParaRPr lang="es-E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2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5"/>
    </mc:Choice>
    <mc:Fallback xmlns="">
      <p:transition spd="slow" advTm="5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71399D-34F9-1D96-313E-8DED3B5306CE}"/>
              </a:ext>
            </a:extLst>
          </p:cNvPr>
          <p:cNvSpPr/>
          <p:nvPr/>
        </p:nvSpPr>
        <p:spPr>
          <a:xfrm>
            <a:off x="0" y="3956432"/>
            <a:ext cx="9144000" cy="339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36600C-4E73-5678-F18C-23F890E70B32}"/>
              </a:ext>
            </a:extLst>
          </p:cNvPr>
          <p:cNvSpPr txBox="1"/>
          <p:nvPr/>
        </p:nvSpPr>
        <p:spPr>
          <a:xfrm>
            <a:off x="2620595" y="92322"/>
            <a:ext cx="4205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3.1</a:t>
            </a:r>
            <a:r>
              <a:rPr lang="es-ES" sz="2000" dirty="0"/>
              <a:t> Vínculos falsos (Phishing y Malware)</a:t>
            </a:r>
          </a:p>
        </p:txBody>
      </p:sp>
      <p:pic>
        <p:nvPicPr>
          <p:cNvPr id="10" name="Imagen 9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A4F07CE4-0DFD-A72E-4802-EDF7D5408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/>
          <a:stretch/>
        </p:blipFill>
        <p:spPr>
          <a:xfrm>
            <a:off x="225231" y="815663"/>
            <a:ext cx="5138857" cy="233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0A406A5-24AA-0094-CFD4-02C927A7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715767"/>
            <a:ext cx="4104456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5C90EE6-0579-2317-E96B-D328E6235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" t="3117" r="6584" b="4726"/>
          <a:stretch/>
        </p:blipFill>
        <p:spPr>
          <a:xfrm>
            <a:off x="4769260" y="1167593"/>
            <a:ext cx="4176464" cy="2808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C9AF68-801E-4B8D-4EBA-6F990FD04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64088" y="2181512"/>
            <a:ext cx="252028" cy="130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09DDF5-79E2-FCD8-5F0C-FE357BB67F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3568" y="1275606"/>
            <a:ext cx="21602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765C95-9986-2328-C52D-153C346A6434}"/>
              </a:ext>
            </a:extLst>
          </p:cNvPr>
          <p:cNvSpPr/>
          <p:nvPr/>
        </p:nvSpPr>
        <p:spPr>
          <a:xfrm>
            <a:off x="395536" y="1347614"/>
            <a:ext cx="21602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8C227547-5E51-5543-A236-CBB733E0484B}"/>
              </a:ext>
            </a:extLst>
          </p:cNvPr>
          <p:cNvSpPr/>
          <p:nvPr/>
        </p:nvSpPr>
        <p:spPr>
          <a:xfrm>
            <a:off x="0" y="2467452"/>
            <a:ext cx="9144000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25A21FF-CD9F-5DE5-B2E2-CCCF6BCF9D85}"/>
              </a:ext>
            </a:extLst>
          </p:cNvPr>
          <p:cNvSpPr/>
          <p:nvPr/>
        </p:nvSpPr>
        <p:spPr>
          <a:xfrm>
            <a:off x="5724128" y="257175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5605437-7449-B024-3F56-82CDA218FF84}"/>
              </a:ext>
            </a:extLst>
          </p:cNvPr>
          <p:cNvSpPr/>
          <p:nvPr/>
        </p:nvSpPr>
        <p:spPr>
          <a:xfrm>
            <a:off x="1598724" y="2470228"/>
            <a:ext cx="23507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5B6A650-34A8-C223-A119-B1FF0F5B3A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9632" y="961284"/>
            <a:ext cx="1080120" cy="9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09C7979-45E6-111C-6374-3AF12568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2651" y="1815666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2DDEF2-35E5-12B5-AD78-FF3C04621F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07704" y="2787774"/>
            <a:ext cx="792088" cy="142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D4F3BA6-8433-0B5C-DE82-DE7779BF2D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8724" y="3291830"/>
            <a:ext cx="452996" cy="142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F2384A5-3768-59C6-B098-1CA543E83531}"/>
              </a:ext>
            </a:extLst>
          </p:cNvPr>
          <p:cNvSpPr/>
          <p:nvPr/>
        </p:nvSpPr>
        <p:spPr>
          <a:xfrm>
            <a:off x="0" y="2103698"/>
            <a:ext cx="9144000" cy="287647"/>
          </a:xfrm>
          <a:prstGeom prst="rect">
            <a:avLst/>
          </a:prstGeom>
          <a:solidFill>
            <a:srgbClr val="C0A16F"/>
          </a:solidFill>
          <a:ln>
            <a:solidFill>
              <a:srgbClr val="C0A16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4B9E3BD-0FDC-6522-4AA0-202AA64C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2818"/>
            <a:ext cx="7383262" cy="219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A772D3-2420-602D-BF7D-3DD4DA4FF279}"/>
              </a:ext>
            </a:extLst>
          </p:cNvPr>
          <p:cNvSpPr txBox="1"/>
          <p:nvPr/>
        </p:nvSpPr>
        <p:spPr>
          <a:xfrm>
            <a:off x="2332416" y="36199"/>
            <a:ext cx="4881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3.2</a:t>
            </a:r>
            <a:r>
              <a:rPr lang="es-ES" sz="2000" dirty="0"/>
              <a:t> Altos cargos (Spoofing – Fraude del CEO)</a:t>
            </a:r>
          </a:p>
        </p:txBody>
      </p:sp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4A98C60-1353-7981-836C-800F0F5709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76" y="2589278"/>
            <a:ext cx="2246191" cy="199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7986CEE-5AC5-9085-3CCD-5C8D0705D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54"/>
          <a:stretch/>
        </p:blipFill>
        <p:spPr>
          <a:xfrm>
            <a:off x="793129" y="2571365"/>
            <a:ext cx="2350775" cy="199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F9FFBB5E-65D6-D665-F9F8-2056086859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5998" y="958508"/>
            <a:ext cx="1080120" cy="9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F3A73E1-853B-B9FA-B68B-B17BC255CB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2651" y="1815666"/>
            <a:ext cx="288032" cy="108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DCF76ED-84F9-C391-F71A-9940401B571C}"/>
              </a:ext>
            </a:extLst>
          </p:cNvPr>
          <p:cNvSpPr>
            <a:spLocks/>
          </p:cNvSpPr>
          <p:nvPr/>
        </p:nvSpPr>
        <p:spPr>
          <a:xfrm>
            <a:off x="1122084" y="2893493"/>
            <a:ext cx="1548627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2E7DA87-F645-7CAA-055C-FB311F3985D6}"/>
              </a:ext>
            </a:extLst>
          </p:cNvPr>
          <p:cNvSpPr>
            <a:spLocks/>
          </p:cNvSpPr>
          <p:nvPr/>
        </p:nvSpPr>
        <p:spPr>
          <a:xfrm>
            <a:off x="810477" y="3468649"/>
            <a:ext cx="792088" cy="107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22E6851-D1C8-AB90-8F88-F5E246AA7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9672" y="3363203"/>
            <a:ext cx="452996" cy="71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67F80AD-6AFC-CB77-E270-EA3610FA6925}"/>
              </a:ext>
            </a:extLst>
          </p:cNvPr>
          <p:cNvSpPr>
            <a:spLocks/>
          </p:cNvSpPr>
          <p:nvPr/>
        </p:nvSpPr>
        <p:spPr>
          <a:xfrm>
            <a:off x="7168739" y="2686476"/>
            <a:ext cx="248032" cy="27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674373-CF71-FD5B-0CB6-79A4AACE896D}"/>
              </a:ext>
            </a:extLst>
          </p:cNvPr>
          <p:cNvSpPr>
            <a:spLocks/>
          </p:cNvSpPr>
          <p:nvPr/>
        </p:nvSpPr>
        <p:spPr>
          <a:xfrm>
            <a:off x="5328193" y="2633262"/>
            <a:ext cx="248032" cy="27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CE8C5C-D1E5-AE79-19DD-33E71FCB89B2}"/>
              </a:ext>
            </a:extLst>
          </p:cNvPr>
          <p:cNvSpPr>
            <a:spLocks/>
          </p:cNvSpPr>
          <p:nvPr/>
        </p:nvSpPr>
        <p:spPr>
          <a:xfrm>
            <a:off x="915902" y="3020439"/>
            <a:ext cx="1548627" cy="132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0616487-8C50-B25C-C736-3FBF759AFA99}"/>
              </a:ext>
            </a:extLst>
          </p:cNvPr>
          <p:cNvCxnSpPr>
            <a:cxnSpLocks/>
          </p:cNvCxnSpPr>
          <p:nvPr/>
        </p:nvCxnSpPr>
        <p:spPr>
          <a:xfrm>
            <a:off x="3309984" y="3570472"/>
            <a:ext cx="18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CAE2D6B-EC90-8DD3-A4F2-8D0742D6B41C}"/>
              </a:ext>
            </a:extLst>
          </p:cNvPr>
          <p:cNvSpPr txBox="1"/>
          <p:nvPr/>
        </p:nvSpPr>
        <p:spPr>
          <a:xfrm>
            <a:off x="3249661" y="3208532"/>
            <a:ext cx="192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Se ha llegado a contestar…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B6D721-711C-850F-155E-0E7984705122}"/>
              </a:ext>
            </a:extLst>
          </p:cNvPr>
          <p:cNvSpPr/>
          <p:nvPr/>
        </p:nvSpPr>
        <p:spPr>
          <a:xfrm>
            <a:off x="915902" y="771550"/>
            <a:ext cx="1855898" cy="168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1DE06F-E115-F773-1A17-23B6EACE0056}"/>
              </a:ext>
            </a:extLst>
          </p:cNvPr>
          <p:cNvSpPr/>
          <p:nvPr/>
        </p:nvSpPr>
        <p:spPr>
          <a:xfrm>
            <a:off x="1000683" y="2571365"/>
            <a:ext cx="1843125" cy="17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36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ltimate Body Transformation Program: Losing Weight And Being Healthy">
            <a:extLst>
              <a:ext uri="{FF2B5EF4-FFF2-40B4-BE49-F238E27FC236}">
                <a16:creationId xmlns:a16="http://schemas.microsoft.com/office/drawing/2014/main" id="{8814D187-DB1C-346A-87B0-9A5CF5AC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14" y="267495"/>
            <a:ext cx="5364327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5A064E-6445-8798-A43C-19B1B021B206}"/>
              </a:ext>
            </a:extLst>
          </p:cNvPr>
          <p:cNvSpPr txBox="1"/>
          <p:nvPr/>
        </p:nvSpPr>
        <p:spPr>
          <a:xfrm>
            <a:off x="3741931" y="122099"/>
            <a:ext cx="166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¡ATENCIÓN!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53373-7756-62D2-E5A6-ACB40E50FEBD}"/>
              </a:ext>
            </a:extLst>
          </p:cNvPr>
          <p:cNvSpPr txBox="1"/>
          <p:nvPr/>
        </p:nvSpPr>
        <p:spPr>
          <a:xfrm>
            <a:off x="611560" y="627534"/>
            <a:ext cx="4731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Modifican el Alias, </a:t>
            </a:r>
            <a:r>
              <a:rPr lang="es-ES" sz="1500" dirty="0"/>
              <a:t>de manera que el correo real se oculta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2312E1F-FA62-A53C-E2C1-A853F816F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05"/>
          <a:stretch/>
        </p:blipFill>
        <p:spPr>
          <a:xfrm>
            <a:off x="686003" y="987156"/>
            <a:ext cx="7771993" cy="194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8F3B85-7FEA-CCF2-2FC1-8BD175A6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1275606"/>
            <a:ext cx="792088" cy="24371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589808-3B50-BBB0-018F-4AD40C983D54}"/>
              </a:ext>
            </a:extLst>
          </p:cNvPr>
          <p:cNvSpPr txBox="1"/>
          <p:nvPr/>
        </p:nvSpPr>
        <p:spPr>
          <a:xfrm>
            <a:off x="611560" y="3131503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>
                <a:latin typeface="Aptos" panose="020B0004020202020204" pitchFamily="34" charset="0"/>
              </a:rPr>
              <a:t>¿</a:t>
            </a:r>
            <a:r>
              <a:rPr lang="es-ES" sz="1500" dirty="0"/>
              <a:t>Como podemos saber el correo real</a:t>
            </a:r>
            <a:r>
              <a:rPr lang="es-ES" sz="1500" dirty="0">
                <a:latin typeface="Aptos" panose="020B0004020202020204" pitchFamily="34" charset="0"/>
              </a:rPr>
              <a:t>?</a:t>
            </a:r>
            <a:endParaRPr lang="es-ES" sz="1500" b="1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BFF1DBD-5511-9C46-5786-234093356007}"/>
              </a:ext>
            </a:extLst>
          </p:cNvPr>
          <p:cNvCxnSpPr>
            <a:cxnSpLocks/>
          </p:cNvCxnSpPr>
          <p:nvPr/>
        </p:nvCxnSpPr>
        <p:spPr>
          <a:xfrm flipH="1">
            <a:off x="2987824" y="1074553"/>
            <a:ext cx="288032" cy="2938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B8A0F32-0B59-D0F4-C206-A5D97423BB75}"/>
              </a:ext>
            </a:extLst>
          </p:cNvPr>
          <p:cNvGrpSpPr/>
          <p:nvPr/>
        </p:nvGrpSpPr>
        <p:grpSpPr>
          <a:xfrm>
            <a:off x="1094024" y="2783460"/>
            <a:ext cx="7124734" cy="1400336"/>
            <a:chOff x="1094024" y="2783460"/>
            <a:chExt cx="7124734" cy="1400336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34BF4AA-00E0-4F75-9A90-6689BF7BBA70}"/>
                </a:ext>
              </a:extLst>
            </p:cNvPr>
            <p:cNvSpPr txBox="1"/>
            <p:nvPr/>
          </p:nvSpPr>
          <p:spPr>
            <a:xfrm>
              <a:off x="1094024" y="3830897"/>
              <a:ext cx="192460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/>
                <a:t>Dándole a </a:t>
              </a:r>
              <a:r>
                <a:rPr lang="es-ES" sz="1600" b="1" dirty="0"/>
                <a:t>responder</a:t>
              </a:r>
              <a:endParaRPr lang="es-ES" sz="1600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7BA3D61-12CF-B874-F632-2774A7BBD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912" y="2783460"/>
              <a:ext cx="3925846" cy="110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0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by Harsh Kankani - Digital Market on Instagram | Instagram emoji ...">
            <a:extLst>
              <a:ext uri="{FF2B5EF4-FFF2-40B4-BE49-F238E27FC236}">
                <a16:creationId xmlns:a16="http://schemas.microsoft.com/office/drawing/2014/main" id="{0D279634-3386-81A9-CB59-85D762D4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659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5A064E-6445-8798-A43C-19B1B021B206}"/>
              </a:ext>
            </a:extLst>
          </p:cNvPr>
          <p:cNvSpPr txBox="1"/>
          <p:nvPr/>
        </p:nvSpPr>
        <p:spPr>
          <a:xfrm>
            <a:off x="3546547" y="483518"/>
            <a:ext cx="1904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¡ATENCIÓN!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589808-3B50-BBB0-018F-4AD40C983D54}"/>
              </a:ext>
            </a:extLst>
          </p:cNvPr>
          <p:cNvSpPr txBox="1"/>
          <p:nvPr/>
        </p:nvSpPr>
        <p:spPr>
          <a:xfrm>
            <a:off x="588403" y="1721934"/>
            <a:ext cx="5328592" cy="16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latin typeface="Aptos" panose="020B0004020202020204" pitchFamily="34" charset="0"/>
              </a:rPr>
              <a:t>Ante cualquier duda verificar con la persona por Teams o llamando por teléfono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5938313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1|0.2|0.3|0.2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rda_plantill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9DCE9441C84A479081137D0A0B7D65" ma:contentTypeVersion="17" ma:contentTypeDescription="Crear nuevo documento." ma:contentTypeScope="" ma:versionID="65331c4fbd6b1dbcac50b9b863569a31">
  <xsd:schema xmlns:xsd="http://www.w3.org/2001/XMLSchema" xmlns:xs="http://www.w3.org/2001/XMLSchema" xmlns:p="http://schemas.microsoft.com/office/2006/metadata/properties" xmlns:ns2="a6669b6e-3763-4442-9bbd-93423e835757" xmlns:ns3="a61baab7-894d-42d5-95b1-f1308ba91fff" targetNamespace="http://schemas.microsoft.com/office/2006/metadata/properties" ma:root="true" ma:fieldsID="27a86528b212efde18c4b07a29558b60" ns2:_="" ns3:_="">
    <xsd:import namespace="a6669b6e-3763-4442-9bbd-93423e835757"/>
    <xsd:import namespace="a61baab7-894d-42d5-95b1-f1308ba91f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9b6e-3763-4442-9bbd-93423e835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92326601-e663-4555-a98a-66e2a7cf7f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baab7-894d-42d5-95b1-f1308ba91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cb16e3a-9f8a-4c9b-b41f-5231223024e9}" ma:internalName="TaxCatchAll" ma:showField="CatchAllData" ma:web="a61baab7-894d-42d5-95b1-f1308ba91f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1baab7-894d-42d5-95b1-f1308ba91fff" xsi:nil="true"/>
    <lcf76f155ced4ddcb4097134ff3c332f xmlns="a6669b6e-3763-4442-9bbd-93423e835757">
      <Terms xmlns="http://schemas.microsoft.com/office/infopath/2007/PartnerControls"/>
    </lcf76f155ced4ddcb4097134ff3c332f>
    <SharedWithUsers xmlns="a61baab7-894d-42d5-95b1-f1308ba91fff">
      <UserInfo>
        <DisplayName>Capela Franco Sarmiento</DisplayName>
        <AccountId>329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49C12-3EAF-49A9-8A72-63F30628DA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669b6e-3763-4442-9bbd-93423e835757"/>
    <ds:schemaRef ds:uri="a61baab7-894d-42d5-95b1-f1308ba91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E72002-01D4-4210-B176-4A0AC301DD98}">
  <ds:schemaRefs>
    <ds:schemaRef ds:uri="http://purl.org/dc/dcmitype/"/>
    <ds:schemaRef ds:uri="http://schemas.microsoft.com/office/2006/documentManagement/types"/>
    <ds:schemaRef ds:uri="a6669b6e-3763-4442-9bbd-93423e835757"/>
    <ds:schemaRef ds:uri="http://purl.org/dc/terms/"/>
    <ds:schemaRef ds:uri="a61baab7-894d-42d5-95b1-f1308ba91fff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6135F45-5217-44A0-927B-A46772EA59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891</Words>
  <Application>Microsoft Office PowerPoint</Application>
  <PresentationFormat>Presentación en pantalla (16:9)</PresentationFormat>
  <Paragraphs>117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Aptos</vt:lpstr>
      <vt:lpstr>Calibri</vt:lpstr>
      <vt:lpstr>D-DIN</vt:lpstr>
      <vt:lpstr>DIN Pro Bold</vt:lpstr>
      <vt:lpstr>DIN Pro Light</vt:lpstr>
      <vt:lpstr>Söhne</vt:lpstr>
      <vt:lpstr>Tw Cen MT</vt:lpstr>
      <vt:lpstr>Wingdings</vt:lpstr>
      <vt:lpstr>Wingdings 2</vt:lpstr>
      <vt:lpstr>cerda_plantilla</vt:lpstr>
      <vt:lpstr>Formación en Materia de Ciberseguridad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25</cp:revision>
  <dcterms:modified xsi:type="dcterms:W3CDTF">2024-05-16T14:30:14Z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3082</vt:i4>
  </property>
  <property fmtid="{D5CDD505-2E9C-101B-9397-08002B2CF9AE}" pid="3" name="_Version">
    <vt:lpwstr>12.0.4518</vt:lpwstr>
  </property>
  <property fmtid="{D5CDD505-2E9C-101B-9397-08002B2CF9AE}" pid="4" name="ContentTypeId">
    <vt:lpwstr>0x010100FA9DCE9441C84A479081137D0A0B7D65</vt:lpwstr>
  </property>
  <property fmtid="{D5CDD505-2E9C-101B-9397-08002B2CF9AE}" pid="5" name="MediaServiceImageTags">
    <vt:lpwstr/>
  </property>
</Properties>
</file>